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82" r:id="rId3"/>
    <p:sldId id="324" r:id="rId4"/>
    <p:sldId id="325" r:id="rId5"/>
    <p:sldId id="355" r:id="rId6"/>
    <p:sldId id="368" r:id="rId7"/>
    <p:sldId id="369" r:id="rId8"/>
    <p:sldId id="364" r:id="rId9"/>
    <p:sldId id="327" r:id="rId10"/>
    <p:sldId id="367" r:id="rId11"/>
    <p:sldId id="278"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square root</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square root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square root</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square root</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square root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square root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square root</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40.wmf"/><Relationship Id="rId18" Type="http://schemas.openxmlformats.org/officeDocument/2006/relationships/oleObject" Target="../embeddings/oleObject32.bin"/><Relationship Id="rId3" Type="http://schemas.microsoft.com/office/2007/relationships/media" Target="../media/media10.wav"/><Relationship Id="rId21" Type="http://schemas.openxmlformats.org/officeDocument/2006/relationships/image" Target="../media/image44.wmf"/><Relationship Id="rId7" Type="http://schemas.openxmlformats.org/officeDocument/2006/relationships/image" Target="../media/image37.wmf"/><Relationship Id="rId12" Type="http://schemas.openxmlformats.org/officeDocument/2006/relationships/oleObject" Target="../embeddings/oleObject29.bin"/><Relationship Id="rId17" Type="http://schemas.openxmlformats.org/officeDocument/2006/relationships/image" Target="../media/image42.wmf"/><Relationship Id="rId2" Type="http://schemas.openxmlformats.org/officeDocument/2006/relationships/tags" Target="../tags/tag8.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39.wmf"/><Relationship Id="rId5" Type="http://schemas.openxmlformats.org/officeDocument/2006/relationships/slideLayout" Target="../slideLayouts/slideLayout2.xml"/><Relationship Id="rId15" Type="http://schemas.openxmlformats.org/officeDocument/2006/relationships/image" Target="../media/image41.wmf"/><Relationship Id="rId10" Type="http://schemas.openxmlformats.org/officeDocument/2006/relationships/oleObject" Target="../embeddings/oleObject28.bin"/><Relationship Id="rId19" Type="http://schemas.openxmlformats.org/officeDocument/2006/relationships/image" Target="../media/image43.wmf"/><Relationship Id="rId4" Type="http://schemas.openxmlformats.org/officeDocument/2006/relationships/audio" Target="../media/media10.wav"/><Relationship Id="rId9" Type="http://schemas.openxmlformats.org/officeDocument/2006/relationships/image" Target="../media/image38.wmf"/><Relationship Id="rId14" Type="http://schemas.openxmlformats.org/officeDocument/2006/relationships/oleObject" Target="../embeddings/oleObject30.bin"/><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8.png"/><Relationship Id="rId2" Type="http://schemas.microsoft.com/office/2007/relationships/media" Target="../media/media11.wav"/><Relationship Id="rId1" Type="http://schemas.openxmlformats.org/officeDocument/2006/relationships/vmlDrawing" Target="../drawings/vmlDrawing9.vml"/><Relationship Id="rId6" Type="http://schemas.openxmlformats.org/officeDocument/2006/relationships/image" Target="../media/image35.wmf"/><Relationship Id="rId5" Type="http://schemas.openxmlformats.org/officeDocument/2006/relationships/oleObject" Target="../embeddings/oleObject34.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6.wmf"/><Relationship Id="rId18" Type="http://schemas.openxmlformats.org/officeDocument/2006/relationships/oleObject" Target="../embeddings/oleObject10.bin"/><Relationship Id="rId3" Type="http://schemas.microsoft.com/office/2007/relationships/media" Target="../media/media4.wav"/><Relationship Id="rId7" Type="http://schemas.openxmlformats.org/officeDocument/2006/relationships/image" Target="../media/image13.wmf"/><Relationship Id="rId12" Type="http://schemas.openxmlformats.org/officeDocument/2006/relationships/oleObject" Target="../embeddings/oleObject7.bin"/><Relationship Id="rId17" Type="http://schemas.openxmlformats.org/officeDocument/2006/relationships/image" Target="../media/image18.wmf"/><Relationship Id="rId2" Type="http://schemas.openxmlformats.org/officeDocument/2006/relationships/tags" Target="../tags/tag2.xml"/><Relationship Id="rId16" Type="http://schemas.openxmlformats.org/officeDocument/2006/relationships/oleObject" Target="../embeddings/oleObject9.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6.bin"/><Relationship Id="rId19" Type="http://schemas.openxmlformats.org/officeDocument/2006/relationships/image" Target="../media/image19.wmf"/><Relationship Id="rId4" Type="http://schemas.openxmlformats.org/officeDocument/2006/relationships/audio" Target="../media/media4.wav"/><Relationship Id="rId9" Type="http://schemas.openxmlformats.org/officeDocument/2006/relationships/image" Target="../media/image14.wmf"/><Relationship Id="rId1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5.wav"/><Relationship Id="rId7" Type="http://schemas.openxmlformats.org/officeDocument/2006/relationships/image" Target="../media/image2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5.wav"/><Relationship Id="rId9"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6.wav"/><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6.wav"/><Relationship Id="rId9" Type="http://schemas.openxmlformats.org/officeDocument/2006/relationships/image" Target="../media/image2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7.wav"/><Relationship Id="rId7" Type="http://schemas.openxmlformats.org/officeDocument/2006/relationships/image" Target="../media/image26.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7.wav"/><Relationship Id="rId9" Type="http://schemas.openxmlformats.org/officeDocument/2006/relationships/image" Target="../media/image2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2.wmf"/><Relationship Id="rId3" Type="http://schemas.microsoft.com/office/2007/relationships/media" Target="../media/media8.wav"/><Relationship Id="rId7" Type="http://schemas.openxmlformats.org/officeDocument/2006/relationships/image" Target="../media/image29.wmf"/><Relationship Id="rId12" Type="http://schemas.openxmlformats.org/officeDocument/2006/relationships/oleObject" Target="../embeddings/oleObject23.bin"/><Relationship Id="rId2" Type="http://schemas.openxmlformats.org/officeDocument/2006/relationships/tags" Target="../tags/tag6.xml"/><Relationship Id="rId16" Type="http://schemas.openxmlformats.org/officeDocument/2006/relationships/image" Target="../media/image34.png"/><Relationship Id="rId1" Type="http://schemas.openxmlformats.org/officeDocument/2006/relationships/vmlDrawing" Target="../drawings/vmlDrawing6.vml"/><Relationship Id="rId6" Type="http://schemas.openxmlformats.org/officeDocument/2006/relationships/oleObject" Target="../embeddings/oleObject20.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2.bin"/><Relationship Id="rId4" Type="http://schemas.openxmlformats.org/officeDocument/2006/relationships/audio" Target="../media/media8.wav"/><Relationship Id="rId9" Type="http://schemas.openxmlformats.org/officeDocument/2006/relationships/image" Target="../media/image30.wmf"/><Relationship Id="rId14" Type="http://schemas.openxmlformats.org/officeDocument/2006/relationships/oleObject" Target="../embeddings/oleObject24.bin"/></Relationships>
</file>

<file path=ppt/slides/_rels/slide9.xml.rels><?xml version="1.0" encoding="UTF-8" standalone="yes"?>
<Relationships xmlns="http://schemas.openxmlformats.org/package/2006/relationships"><Relationship Id="rId8" Type="http://schemas.openxmlformats.org/officeDocument/2006/relationships/image" Target="../media/image35.wmf"/><Relationship Id="rId3" Type="http://schemas.microsoft.com/office/2007/relationships/media" Target="../media/media9.wav"/><Relationship Id="rId7" Type="http://schemas.openxmlformats.org/officeDocument/2006/relationships/oleObject" Target="../embeddings/oleObject25.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36.png"/><Relationship Id="rId5" Type="http://schemas.openxmlformats.org/officeDocument/2006/relationships/slideLayout" Target="../slideLayouts/slideLayout2.xml"/><Relationship Id="rId4" Type="http://schemas.openxmlformats.org/officeDocument/2006/relationships/audio" Target="../media/media9.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1.6.8.9 </a:t>
            </a:r>
            <a:r>
              <a:rPr lang="en-US" dirty="0" smtClean="0"/>
              <a:t>The </a:t>
            </a:r>
            <a:r>
              <a:rPr lang="en-US" dirty="0" smtClean="0"/>
              <a:t>square root</a:t>
            </a:r>
            <a:br>
              <a:rPr lang="en-US" dirty="0" smtClean="0"/>
            </a:br>
            <a:r>
              <a:rPr lang="en-US" dirty="0" smtClean="0"/>
              <a:t>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387"/>
    </mc:Choice>
    <mc:Fallback>
      <p:transition spd="slow" advTm="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a:t>
            </a:r>
            <a:r>
              <a:rPr lang="en-US" dirty="0" smtClean="0"/>
              <a:t>:                 if and only if </a:t>
            </a:r>
            <a:r>
              <a:rPr lang="en-US" dirty="0" smtClean="0"/>
              <a:t>	</a:t>
            </a:r>
            <a:endParaRPr lang="en-US" dirty="0"/>
          </a:p>
          <a:p>
            <a:pPr lvl="1"/>
            <a:r>
              <a:rPr lang="en-US" dirty="0">
                <a:solidFill>
                  <a:prstClr val="white"/>
                </a:solidFill>
              </a:rPr>
              <a:t>The square root of a complex </a:t>
            </a:r>
            <a:r>
              <a:rPr lang="en-US" dirty="0" smtClean="0">
                <a:solidFill>
                  <a:prstClr val="white"/>
                </a:solidFill>
              </a:rPr>
              <a:t>number </a:t>
            </a:r>
            <a:r>
              <a:rPr lang="en-US" dirty="0">
                <a:solidFill>
                  <a:prstClr val="white"/>
                </a:solidFill>
              </a:rPr>
              <a:t>on the unit circle</a:t>
            </a:r>
            <a:br>
              <a:rPr lang="en-US" dirty="0">
                <a:solidFill>
                  <a:prstClr val="white"/>
                </a:solidFill>
              </a:rPr>
            </a:br>
            <a:r>
              <a:rPr lang="en-US" dirty="0">
                <a:solidFill>
                  <a:prstClr val="white"/>
                </a:solidFill>
              </a:rPr>
              <a:t>remains on the unit circle</a:t>
            </a:r>
          </a:p>
          <a:p>
            <a:pPr marL="0" indent="0">
              <a:buNone/>
            </a:pPr>
            <a:endParaRPr lang="en-US" dirty="0" smtClean="0"/>
          </a:p>
          <a:p>
            <a:pPr marL="0" indent="0">
              <a:buNone/>
            </a:pPr>
            <a:r>
              <a:rPr lang="en-US" dirty="0" smtClean="0"/>
              <a:t>Proof</a:t>
            </a:r>
            <a:r>
              <a:rPr lang="en-US" dirty="0" smtClean="0"/>
              <a:t>:	</a:t>
            </a:r>
            <a:r>
              <a:rPr lang="en-US" dirty="0" smtClean="0"/>
              <a:t>                    if and only if                ,</a:t>
            </a:r>
          </a:p>
          <a:p>
            <a:pPr marL="0" indent="0">
              <a:buNone/>
            </a:pPr>
            <a:r>
              <a:rPr lang="en-US" dirty="0"/>
              <a:t>	</a:t>
            </a:r>
            <a:r>
              <a:rPr lang="en-US" dirty="0" smtClean="0"/>
              <a:t>which is true if and only if               or             ,</a:t>
            </a:r>
          </a:p>
          <a:p>
            <a:pPr marL="0" indent="0">
              <a:buNone/>
            </a:pPr>
            <a:r>
              <a:rPr lang="en-US" dirty="0" smtClean="0"/>
              <a:t>	but              if and only if </a:t>
            </a:r>
            <a:r>
              <a:rPr lang="en-US" i="1" dirty="0" smtClean="0">
                <a:latin typeface="Times New Roman" panose="02020603050405020304" pitchFamily="18" charset="0"/>
              </a:rPr>
              <a:t>z</a:t>
            </a:r>
            <a:r>
              <a:rPr lang="en-US" dirty="0" smtClean="0">
                <a:latin typeface="Times New Roman" panose="02020603050405020304" pitchFamily="18" charset="0"/>
              </a:rPr>
              <a:t> = 0</a:t>
            </a:r>
            <a:r>
              <a:rPr lang="en-US" dirty="0" smtClean="0"/>
              <a:t>, so it must be that             .</a:t>
            </a:r>
          </a:p>
          <a:p>
            <a:pPr marL="0" indent="0">
              <a:buNone/>
            </a:pPr>
            <a:endParaRPr lang="en-US" dirty="0"/>
          </a:p>
          <a:p>
            <a:pPr marL="0" indent="0">
              <a:buNone/>
            </a:pPr>
            <a:endParaRPr lang="en-US" dirty="0" smtClean="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037735055"/>
              </p:ext>
            </p:extLst>
          </p:nvPr>
        </p:nvGraphicFramePr>
        <p:xfrm>
          <a:off x="1828800" y="1525443"/>
          <a:ext cx="938212" cy="587375"/>
        </p:xfrm>
        <a:graphic>
          <a:graphicData uri="http://schemas.openxmlformats.org/presentationml/2006/ole">
            <mc:AlternateContent xmlns:mc="http://schemas.openxmlformats.org/markup-compatibility/2006">
              <mc:Choice xmlns:v="urn:schemas-microsoft-com:vml" Requires="v">
                <p:oleObj spid="_x0000_s77860" name="Equation" r:id="rId6" imgW="774360" imgH="482400" progId="Equation.DSMT4">
                  <p:embed/>
                </p:oleObj>
              </mc:Choice>
              <mc:Fallback>
                <p:oleObj name="Equation" r:id="rId6" imgW="774360" imgH="482400" progId="Equation.DSMT4">
                  <p:embed/>
                  <p:pic>
                    <p:nvPicPr>
                      <p:cNvPr id="0" name=""/>
                      <p:cNvPicPr>
                        <a:picLocks noChangeAspect="1" noChangeArrowheads="1"/>
                      </p:cNvPicPr>
                      <p:nvPr/>
                    </p:nvPicPr>
                    <p:blipFill>
                      <a:blip r:embed="rId7"/>
                      <a:srcRect/>
                      <a:stretch>
                        <a:fillRect/>
                      </a:stretch>
                    </p:blipFill>
                    <p:spPr bwMode="auto">
                      <a:xfrm>
                        <a:off x="1828800" y="1525443"/>
                        <a:ext cx="9382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52845270"/>
              </p:ext>
            </p:extLst>
          </p:nvPr>
        </p:nvGraphicFramePr>
        <p:xfrm>
          <a:off x="1447800" y="3037177"/>
          <a:ext cx="1074738" cy="541337"/>
        </p:xfrm>
        <a:graphic>
          <a:graphicData uri="http://schemas.openxmlformats.org/presentationml/2006/ole">
            <mc:AlternateContent xmlns:mc="http://schemas.openxmlformats.org/markup-compatibility/2006">
              <mc:Choice xmlns:v="urn:schemas-microsoft-com:vml" Requires="v">
                <p:oleObj spid="_x0000_s77861" name="Equation" r:id="rId8" imgW="888840" imgH="444240" progId="Equation.DSMT4">
                  <p:embed/>
                </p:oleObj>
              </mc:Choice>
              <mc:Fallback>
                <p:oleObj name="Equation" r:id="rId8" imgW="888840" imgH="444240" progId="Equation.DSMT4">
                  <p:embed/>
                  <p:pic>
                    <p:nvPicPr>
                      <p:cNvPr id="0" name=""/>
                      <p:cNvPicPr>
                        <a:picLocks noChangeAspect="1" noChangeArrowheads="1"/>
                      </p:cNvPicPr>
                      <p:nvPr/>
                    </p:nvPicPr>
                    <p:blipFill>
                      <a:blip r:embed="rId9"/>
                      <a:srcRect/>
                      <a:stretch>
                        <a:fillRect/>
                      </a:stretch>
                    </p:blipFill>
                    <p:spPr bwMode="auto">
                      <a:xfrm>
                        <a:off x="1447800" y="3037177"/>
                        <a:ext cx="1074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7958057" y="3930795"/>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72484257"/>
              </p:ext>
            </p:extLst>
          </p:nvPr>
        </p:nvGraphicFramePr>
        <p:xfrm>
          <a:off x="4353791" y="1610591"/>
          <a:ext cx="692150" cy="433388"/>
        </p:xfrm>
        <a:graphic>
          <a:graphicData uri="http://schemas.openxmlformats.org/presentationml/2006/ole">
            <mc:AlternateContent xmlns:mc="http://schemas.openxmlformats.org/markup-compatibility/2006">
              <mc:Choice xmlns:v="urn:schemas-microsoft-com:vml" Requires="v">
                <p:oleObj spid="_x0000_s77862" name="Equation" r:id="rId10" imgW="571320" imgH="355320" progId="Equation.DSMT4">
                  <p:embed/>
                </p:oleObj>
              </mc:Choice>
              <mc:Fallback>
                <p:oleObj name="Equation" r:id="rId10" imgW="571320" imgH="355320" progId="Equation.DSMT4">
                  <p:embed/>
                  <p:pic>
                    <p:nvPicPr>
                      <p:cNvPr id="0" name=""/>
                      <p:cNvPicPr>
                        <a:picLocks noChangeAspect="1" noChangeArrowheads="1"/>
                      </p:cNvPicPr>
                      <p:nvPr/>
                    </p:nvPicPr>
                    <p:blipFill>
                      <a:blip r:embed="rId11"/>
                      <a:srcRect/>
                      <a:stretch>
                        <a:fillRect/>
                      </a:stretch>
                    </p:blipFill>
                    <p:spPr bwMode="auto">
                      <a:xfrm>
                        <a:off x="4353791" y="1610591"/>
                        <a:ext cx="692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29285986"/>
              </p:ext>
            </p:extLst>
          </p:nvPr>
        </p:nvGraphicFramePr>
        <p:xfrm>
          <a:off x="4287982" y="3071813"/>
          <a:ext cx="952500" cy="495300"/>
        </p:xfrm>
        <a:graphic>
          <a:graphicData uri="http://schemas.openxmlformats.org/presentationml/2006/ole">
            <mc:AlternateContent xmlns:mc="http://schemas.openxmlformats.org/markup-compatibility/2006">
              <mc:Choice xmlns:v="urn:schemas-microsoft-com:vml" Requires="v">
                <p:oleObj spid="_x0000_s77863" name="Equation" r:id="rId12" imgW="787320" imgH="406080" progId="Equation.DSMT4">
                  <p:embed/>
                </p:oleObj>
              </mc:Choice>
              <mc:Fallback>
                <p:oleObj name="Equation" r:id="rId12" imgW="787320" imgH="406080" progId="Equation.DSMT4">
                  <p:embed/>
                  <p:pic>
                    <p:nvPicPr>
                      <p:cNvPr id="0" name=""/>
                      <p:cNvPicPr>
                        <a:picLocks noChangeAspect="1" noChangeArrowheads="1"/>
                      </p:cNvPicPr>
                      <p:nvPr/>
                    </p:nvPicPr>
                    <p:blipFill>
                      <a:blip r:embed="rId13"/>
                      <a:srcRect/>
                      <a:stretch>
                        <a:fillRect/>
                      </a:stretch>
                    </p:blipFill>
                    <p:spPr bwMode="auto">
                      <a:xfrm>
                        <a:off x="4287982" y="3071813"/>
                        <a:ext cx="952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835756935"/>
              </p:ext>
            </p:extLst>
          </p:nvPr>
        </p:nvGraphicFramePr>
        <p:xfrm>
          <a:off x="4662054" y="3539404"/>
          <a:ext cx="752475" cy="433387"/>
        </p:xfrm>
        <a:graphic>
          <a:graphicData uri="http://schemas.openxmlformats.org/presentationml/2006/ole">
            <mc:AlternateContent xmlns:mc="http://schemas.openxmlformats.org/markup-compatibility/2006">
              <mc:Choice xmlns:v="urn:schemas-microsoft-com:vml" Requires="v">
                <p:oleObj spid="_x0000_s77864" name="Equation" r:id="rId14" imgW="622080" imgH="355320" progId="Equation.DSMT4">
                  <p:embed/>
                </p:oleObj>
              </mc:Choice>
              <mc:Fallback>
                <p:oleObj name="Equation" r:id="rId14" imgW="622080" imgH="355320" progId="Equation.DSMT4">
                  <p:embed/>
                  <p:pic>
                    <p:nvPicPr>
                      <p:cNvPr id="0" name=""/>
                      <p:cNvPicPr>
                        <a:picLocks noChangeAspect="1" noChangeArrowheads="1"/>
                      </p:cNvPicPr>
                      <p:nvPr/>
                    </p:nvPicPr>
                    <p:blipFill>
                      <a:blip r:embed="rId15"/>
                      <a:srcRect/>
                      <a:stretch>
                        <a:fillRect/>
                      </a:stretch>
                    </p:blipFill>
                    <p:spPr bwMode="auto">
                      <a:xfrm>
                        <a:off x="4662054" y="3539404"/>
                        <a:ext cx="7524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59769279"/>
              </p:ext>
            </p:extLst>
          </p:nvPr>
        </p:nvGraphicFramePr>
        <p:xfrm>
          <a:off x="5811982" y="3529013"/>
          <a:ext cx="692150" cy="433388"/>
        </p:xfrm>
        <a:graphic>
          <a:graphicData uri="http://schemas.openxmlformats.org/presentationml/2006/ole">
            <mc:AlternateContent xmlns:mc="http://schemas.openxmlformats.org/markup-compatibility/2006">
              <mc:Choice xmlns:v="urn:schemas-microsoft-com:vml" Requires="v">
                <p:oleObj spid="_x0000_s77865" name="Equation" r:id="rId16" imgW="571320" imgH="355320" progId="Equation.DSMT4">
                  <p:embed/>
                </p:oleObj>
              </mc:Choice>
              <mc:Fallback>
                <p:oleObj name="Equation" r:id="rId16" imgW="571320" imgH="355320" progId="Equation.DSMT4">
                  <p:embed/>
                  <p:pic>
                    <p:nvPicPr>
                      <p:cNvPr id="0" name=""/>
                      <p:cNvPicPr>
                        <a:picLocks noChangeAspect="1" noChangeArrowheads="1"/>
                      </p:cNvPicPr>
                      <p:nvPr/>
                    </p:nvPicPr>
                    <p:blipFill>
                      <a:blip r:embed="rId17"/>
                      <a:srcRect/>
                      <a:stretch>
                        <a:fillRect/>
                      </a:stretch>
                    </p:blipFill>
                    <p:spPr bwMode="auto">
                      <a:xfrm>
                        <a:off x="5811982" y="3529013"/>
                        <a:ext cx="692150" cy="433388"/>
                      </a:xfrm>
                      <a:prstGeom prst="rect">
                        <a:avLst/>
                      </a:prstGeom>
                      <a:noFill/>
                      <a:ln>
                        <a:noFill/>
                      </a:ln>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05407304"/>
              </p:ext>
            </p:extLst>
          </p:nvPr>
        </p:nvGraphicFramePr>
        <p:xfrm>
          <a:off x="1905000" y="3930795"/>
          <a:ext cx="752475" cy="433387"/>
        </p:xfrm>
        <a:graphic>
          <a:graphicData uri="http://schemas.openxmlformats.org/presentationml/2006/ole">
            <mc:AlternateContent xmlns:mc="http://schemas.openxmlformats.org/markup-compatibility/2006">
              <mc:Choice xmlns:v="urn:schemas-microsoft-com:vml" Requires="v">
                <p:oleObj spid="_x0000_s77866" name="Equation" r:id="rId18" imgW="622080" imgH="355320" progId="Equation.DSMT4">
                  <p:embed/>
                </p:oleObj>
              </mc:Choice>
              <mc:Fallback>
                <p:oleObj name="Equation" r:id="rId18" imgW="622080" imgH="355320" progId="Equation.DSMT4">
                  <p:embed/>
                  <p:pic>
                    <p:nvPicPr>
                      <p:cNvPr id="0" name=""/>
                      <p:cNvPicPr>
                        <a:picLocks noChangeAspect="1" noChangeArrowheads="1"/>
                      </p:cNvPicPr>
                      <p:nvPr/>
                    </p:nvPicPr>
                    <p:blipFill>
                      <a:blip r:embed="rId19"/>
                      <a:srcRect/>
                      <a:stretch>
                        <a:fillRect/>
                      </a:stretch>
                    </p:blipFill>
                    <p:spPr bwMode="auto">
                      <a:xfrm>
                        <a:off x="1905000" y="3930795"/>
                        <a:ext cx="7524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7662965"/>
              </p:ext>
            </p:extLst>
          </p:nvPr>
        </p:nvGraphicFramePr>
        <p:xfrm>
          <a:off x="7086600" y="3910013"/>
          <a:ext cx="692150" cy="433388"/>
        </p:xfrm>
        <a:graphic>
          <a:graphicData uri="http://schemas.openxmlformats.org/presentationml/2006/ole">
            <mc:AlternateContent xmlns:mc="http://schemas.openxmlformats.org/markup-compatibility/2006">
              <mc:Choice xmlns:v="urn:schemas-microsoft-com:vml" Requires="v">
                <p:oleObj spid="_x0000_s77867" name="Equation" r:id="rId20" imgW="571320" imgH="355320" progId="Equation.DSMT4">
                  <p:embed/>
                </p:oleObj>
              </mc:Choice>
              <mc:Fallback>
                <p:oleObj name="Equation" r:id="rId20" imgW="571320" imgH="355320" progId="Equation.DSMT4">
                  <p:embed/>
                  <p:pic>
                    <p:nvPicPr>
                      <p:cNvPr id="0" name=""/>
                      <p:cNvPicPr>
                        <a:picLocks noChangeAspect="1" noChangeArrowheads="1"/>
                      </p:cNvPicPr>
                      <p:nvPr/>
                    </p:nvPicPr>
                    <p:blipFill>
                      <a:blip r:embed="rId21"/>
                      <a:srcRect/>
                      <a:stretch>
                        <a:fillRect/>
                      </a:stretch>
                    </p:blipFill>
                    <p:spPr bwMode="auto">
                      <a:xfrm>
                        <a:off x="7086600" y="3910013"/>
                        <a:ext cx="692150" cy="433388"/>
                      </a:xfrm>
                      <a:prstGeom prst="rect">
                        <a:avLst/>
                      </a:prstGeom>
                      <a:noFill/>
                      <a:ln>
                        <a:noFill/>
                      </a:ln>
                      <a:extLst/>
                    </p:spPr>
                  </p:pic>
                </p:oleObj>
              </mc:Fallback>
            </mc:AlternateContent>
          </a:graphicData>
        </a:graphic>
      </p:graphicFrame>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18358782"/>
      </p:ext>
    </p:extLst>
  </p:cSld>
  <p:clrMapOvr>
    <a:masterClrMapping/>
  </p:clrMapOvr>
  <mc:AlternateContent xmlns:mc="http://schemas.openxmlformats.org/markup-compatibility/2006">
    <mc:Choice xmlns:p14="http://schemas.microsoft.com/office/powerpoint/2010/main" Requires="p14">
      <p:transition spd="slow" p14:dur="2000" advTm="48617"/>
    </mc:Choice>
    <mc:Fallback>
      <p:transition spd="slow" advTm="4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9"/>
                </p:tgtEl>
              </p:cMediaNode>
            </p:audi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a:t>
            </a:r>
            <a:r>
              <a:rPr lang="en-US" dirty="0" smtClean="0"/>
              <a:t>the </a:t>
            </a:r>
            <a:r>
              <a:rPr lang="en-US" dirty="0" smtClean="0"/>
              <a:t>square root of a complex number</a:t>
            </a:r>
            <a:endParaRPr lang="en-US" i="1" dirty="0"/>
          </a:p>
          <a:p>
            <a:pPr lvl="1"/>
            <a:r>
              <a:rPr lang="en-US" dirty="0" smtClean="0"/>
              <a:t>Given any non-zero complex number </a:t>
            </a:r>
            <a:r>
              <a:rPr lang="en-US" i="1" dirty="0" smtClean="0">
                <a:latin typeface="Times New Roman" panose="02020603050405020304" pitchFamily="18" charset="0"/>
              </a:rPr>
              <a:t>z</a:t>
            </a:r>
            <a:r>
              <a:rPr lang="en-US" dirty="0" smtClean="0"/>
              <a:t>, </a:t>
            </a:r>
            <a:endParaRPr lang="en-US" dirty="0" smtClean="0"/>
          </a:p>
          <a:p>
            <a:pPr lvl="2"/>
            <a:r>
              <a:rPr lang="en-US" dirty="0" smtClean="0"/>
              <a:t>There are two numbers that when squared equal </a:t>
            </a:r>
            <a:r>
              <a:rPr lang="en-US" i="1" dirty="0" smtClean="0">
                <a:latin typeface="Times New Roman" panose="02020603050405020304" pitchFamily="18" charset="0"/>
              </a:rPr>
              <a:t>z</a:t>
            </a:r>
            <a:endParaRPr lang="en-US" dirty="0">
              <a:latin typeface="Times New Roman" panose="02020603050405020304" pitchFamily="18" charset="0"/>
            </a:endParaRPr>
          </a:p>
          <a:p>
            <a:pPr lvl="1"/>
            <a:r>
              <a:rPr lang="en-US" dirty="0" smtClean="0"/>
              <a:t>We defined one to be principal square root</a:t>
            </a:r>
            <a:endParaRPr lang="en-US" dirty="0" smtClean="0"/>
          </a:p>
          <a:p>
            <a:pPr lvl="2"/>
            <a:r>
              <a:rPr lang="en-US" dirty="0" smtClean="0"/>
              <a:t>The magnitude is the square root of the magnitude</a:t>
            </a:r>
            <a:endParaRPr lang="en-US" dirty="0" smtClean="0"/>
          </a:p>
          <a:p>
            <a:pPr lvl="2"/>
            <a:r>
              <a:rPr lang="en-US" dirty="0" smtClean="0"/>
              <a:t>The angle is half the angle if </a:t>
            </a:r>
            <a:endParaRPr lang="en-US" dirty="0"/>
          </a:p>
          <a:p>
            <a:pPr lvl="1"/>
            <a:r>
              <a:rPr lang="en-US" dirty="0" smtClean="0"/>
              <a:t>The square roots of complex numbers on the unit circle remain on that unit circle</a:t>
            </a:r>
            <a:endParaRPr lang="en-US" dirty="0" smtClean="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913473789"/>
              </p:ext>
            </p:extLst>
          </p:nvPr>
        </p:nvGraphicFramePr>
        <p:xfrm>
          <a:off x="4800600" y="3886200"/>
          <a:ext cx="1403350" cy="292100"/>
        </p:xfrm>
        <a:graphic>
          <a:graphicData uri="http://schemas.openxmlformats.org/presentationml/2006/ole">
            <mc:AlternateContent xmlns:mc="http://schemas.openxmlformats.org/markup-compatibility/2006">
              <mc:Choice xmlns:v="urn:schemas-microsoft-com:vml" Requires="v">
                <p:oleObj spid="_x0000_s82947" name="Equation" r:id="rId5" imgW="1155700" imgH="241300" progId="Equation.DSMT4">
                  <p:embed/>
                </p:oleObj>
              </mc:Choice>
              <mc:Fallback>
                <p:oleObj name="Equation" r:id="rId5" imgW="1155700" imgH="2413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86200"/>
                        <a:ext cx="1403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9864"/>
    </mc:Choice>
    <mc:Fallback>
      <p:transition spd="slow" advTm="3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a:t>
            </a:r>
            <a:r>
              <a:rPr lang="en-CA" sz="1800" dirty="0" smtClean="0"/>
              <a:t>en.wikipedia.org/wiki/Complex_number#Square_root</a:t>
            </a:r>
          </a:p>
          <a:p>
            <a:pPr marL="0" indent="0">
              <a:buNone/>
            </a:pPr>
            <a:r>
              <a:rPr lang="en-US" sz="1800" dirty="0" smtClean="0"/>
              <a:t>[2]</a:t>
            </a:r>
            <a:r>
              <a:rPr lang="en-US" sz="1800" dirty="0"/>
              <a:t>	https://</a:t>
            </a:r>
            <a:r>
              <a:rPr lang="en-US" sz="1800" dirty="0" smtClean="0"/>
              <a:t>en.wikipedia.org/wiki/Square_root#</a:t>
            </a:r>
          </a:p>
          <a:p>
            <a:pPr marL="0" indent="0">
              <a:buNone/>
            </a:pPr>
            <a:r>
              <a:rPr lang="en-US" sz="1800" dirty="0"/>
              <a:t>	</a:t>
            </a:r>
            <a:r>
              <a:rPr lang="en-US" sz="1800" dirty="0" smtClean="0"/>
              <a:t>	</a:t>
            </a:r>
            <a:r>
              <a:rPr lang="en-US" sz="1800" dirty="0" err="1" smtClean="0"/>
              <a:t>Square_roots_of_negative_and_complex_numbers</a:t>
            </a:r>
            <a:endParaRPr lang="en-US" sz="1800" dirty="0" smtClean="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square root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Review the square root of real numbers</a:t>
            </a:r>
            <a:endParaRPr lang="en-US" dirty="0" smtClean="0"/>
          </a:p>
          <a:p>
            <a:pPr lvl="1"/>
            <a:r>
              <a:rPr lang="en-US" dirty="0" smtClean="0"/>
              <a:t>Find the square roots of a complex number</a:t>
            </a:r>
          </a:p>
          <a:p>
            <a:pPr lvl="2"/>
            <a:r>
              <a:rPr lang="en-US" dirty="0" smtClean="0"/>
              <a:t>Define one to be the </a:t>
            </a:r>
            <a:r>
              <a:rPr lang="en-US" i="1" dirty="0" smtClean="0"/>
              <a:t>principal</a:t>
            </a:r>
            <a:r>
              <a:rPr lang="en-US" dirty="0" smtClean="0"/>
              <a:t> square root</a:t>
            </a:r>
            <a:endParaRPr lang="en-US" dirty="0" smtClean="0"/>
          </a:p>
          <a:p>
            <a:pPr lvl="1"/>
            <a:r>
              <a:rPr lang="en-US" dirty="0" smtClean="0"/>
              <a:t>Look at a geometric interpretation</a:t>
            </a:r>
          </a:p>
          <a:p>
            <a:pPr lvl="1"/>
            <a:r>
              <a:rPr lang="en-US" dirty="0" smtClean="0"/>
              <a:t>Observe </a:t>
            </a:r>
            <a:r>
              <a:rPr lang="en-US" dirty="0" smtClean="0"/>
              <a:t>a property</a:t>
            </a:r>
            <a:endParaRPr lang="en-US" dirty="0" smtClean="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3895"/>
    </mc:Choice>
    <mc:Fallback>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extLst>
              <p:ext uri="{D42A27DB-BD31-4B8C-83A1-F6EECF244321}">
                <p14:modId xmlns:p14="http://schemas.microsoft.com/office/powerpoint/2010/main" val="2057591206"/>
              </p:ext>
            </p:extLst>
          </p:nvPr>
        </p:nvGraphicFramePr>
        <p:xfrm>
          <a:off x="3124200" y="4017818"/>
          <a:ext cx="781050" cy="417512"/>
        </p:xfrm>
        <a:graphic>
          <a:graphicData uri="http://schemas.openxmlformats.org/presentationml/2006/ole">
            <mc:AlternateContent xmlns:mc="http://schemas.openxmlformats.org/markup-compatibility/2006">
              <mc:Choice xmlns:v="urn:schemas-microsoft-com:vml" Requires="v">
                <p:oleObj spid="_x0000_s33977" name="Equation" r:id="rId6" imgW="711000" imgH="380880" progId="Equation.DSMT4">
                  <p:embed/>
                </p:oleObj>
              </mc:Choice>
              <mc:Fallback>
                <p:oleObj name="Equation" r:id="rId6" imgW="711000" imgH="380880" progId="Equation.DSMT4">
                  <p:embed/>
                  <p:pic>
                    <p:nvPicPr>
                      <p:cNvPr id="0" name=""/>
                      <p:cNvPicPr>
                        <a:picLocks noChangeAspect="1" noChangeArrowheads="1"/>
                      </p:cNvPicPr>
                      <p:nvPr/>
                    </p:nvPicPr>
                    <p:blipFill>
                      <a:blip r:embed="rId7"/>
                      <a:srcRect/>
                      <a:stretch>
                        <a:fillRect/>
                      </a:stretch>
                    </p:blipFill>
                    <p:spPr bwMode="auto">
                      <a:xfrm>
                        <a:off x="3124200" y="4017818"/>
                        <a:ext cx="7810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Review</a:t>
            </a:r>
            <a:endParaRPr lang="en-CA" i="1" dirty="0"/>
          </a:p>
        </p:txBody>
      </p:sp>
      <p:sp>
        <p:nvSpPr>
          <p:cNvPr id="3" name="Content Placeholder 2"/>
          <p:cNvSpPr>
            <a:spLocks noGrp="1"/>
          </p:cNvSpPr>
          <p:nvPr>
            <p:ph idx="1"/>
          </p:nvPr>
        </p:nvSpPr>
        <p:spPr/>
        <p:txBody>
          <a:bodyPr/>
          <a:lstStyle/>
          <a:p>
            <a:r>
              <a:rPr lang="en-US" dirty="0" smtClean="0"/>
              <a:t>Note that if </a:t>
            </a:r>
            <a:r>
              <a:rPr lang="en-US" i="1" dirty="0" smtClean="0">
                <a:latin typeface="Times New Roman" panose="02020603050405020304" pitchFamily="18" charset="0"/>
              </a:rPr>
              <a:t>x</a:t>
            </a:r>
            <a:r>
              <a:rPr lang="en-US" dirty="0">
                <a:latin typeface="Times New Roman" panose="02020603050405020304" pitchFamily="18" charset="0"/>
              </a:rPr>
              <a:t> </a:t>
            </a:r>
            <a:r>
              <a:rPr lang="en-US" dirty="0" smtClean="0">
                <a:latin typeface="Times New Roman" panose="02020603050405020304" pitchFamily="18" charset="0"/>
              </a:rPr>
              <a:t>&gt; 0</a:t>
            </a:r>
            <a:r>
              <a:rPr lang="en-US" dirty="0" smtClean="0"/>
              <a:t>, then</a:t>
            </a:r>
          </a:p>
          <a:p>
            <a:endParaRPr lang="en-US" dirty="0"/>
          </a:p>
          <a:p>
            <a:endParaRPr lang="en-US" dirty="0" smtClean="0"/>
          </a:p>
          <a:p>
            <a:r>
              <a:rPr lang="en-US" dirty="0" smtClean="0"/>
              <a:t>Similarly, </a:t>
            </a:r>
          </a:p>
          <a:p>
            <a:endParaRPr lang="en-US" dirty="0"/>
          </a:p>
          <a:p>
            <a:endParaRPr lang="en-US" dirty="0" smtClean="0"/>
          </a:p>
          <a:p>
            <a:r>
              <a:rPr lang="en-US" dirty="0" smtClean="0"/>
              <a:t>Question: What is               ? </a:t>
            </a:r>
            <a:endParaRPr lang="en-US" dirty="0" smtClean="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34" name="Object 33"/>
          <p:cNvGraphicFramePr>
            <a:graphicFrameLocks noChangeAspect="1"/>
          </p:cNvGraphicFramePr>
          <p:nvPr>
            <p:extLst>
              <p:ext uri="{D42A27DB-BD31-4B8C-83A1-F6EECF244321}">
                <p14:modId xmlns:p14="http://schemas.microsoft.com/office/powerpoint/2010/main" val="3873153248"/>
              </p:ext>
            </p:extLst>
          </p:nvPr>
        </p:nvGraphicFramePr>
        <p:xfrm>
          <a:off x="3657600" y="2133600"/>
          <a:ext cx="2290762" cy="585787"/>
        </p:xfrm>
        <a:graphic>
          <a:graphicData uri="http://schemas.openxmlformats.org/presentationml/2006/ole">
            <mc:AlternateContent xmlns:mc="http://schemas.openxmlformats.org/markup-compatibility/2006">
              <mc:Choice xmlns:v="urn:schemas-microsoft-com:vml" Requires="v">
                <p:oleObj spid="_x0000_s33978" name="Equation" r:id="rId8" imgW="2082600" imgH="533160" progId="Equation.DSMT4">
                  <p:embed/>
                </p:oleObj>
              </mc:Choice>
              <mc:Fallback>
                <p:oleObj name="Equation" r:id="rId8" imgW="2082600" imgH="533160" progId="Equation.DSMT4">
                  <p:embed/>
                  <p:pic>
                    <p:nvPicPr>
                      <p:cNvPr id="0" name=""/>
                      <p:cNvPicPr>
                        <a:picLocks noChangeAspect="1" noChangeArrowheads="1"/>
                      </p:cNvPicPr>
                      <p:nvPr/>
                    </p:nvPicPr>
                    <p:blipFill>
                      <a:blip r:embed="rId9"/>
                      <a:srcRect/>
                      <a:stretch>
                        <a:fillRect/>
                      </a:stretch>
                    </p:blipFill>
                    <p:spPr bwMode="auto">
                      <a:xfrm>
                        <a:off x="3657600" y="2133600"/>
                        <a:ext cx="2290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3379575"/>
              </p:ext>
            </p:extLst>
          </p:nvPr>
        </p:nvGraphicFramePr>
        <p:xfrm>
          <a:off x="3505200" y="3276600"/>
          <a:ext cx="2709863" cy="585788"/>
        </p:xfrm>
        <a:graphic>
          <a:graphicData uri="http://schemas.openxmlformats.org/presentationml/2006/ole">
            <mc:AlternateContent xmlns:mc="http://schemas.openxmlformats.org/markup-compatibility/2006">
              <mc:Choice xmlns:v="urn:schemas-microsoft-com:vml" Requires="v">
                <p:oleObj spid="_x0000_s33979" name="Equation" r:id="rId10" imgW="2463480" imgH="533160" progId="Equation.DSMT4">
                  <p:embed/>
                </p:oleObj>
              </mc:Choice>
              <mc:Fallback>
                <p:oleObj name="Equation" r:id="rId10" imgW="2463480" imgH="533160" progId="Equation.DSMT4">
                  <p:embed/>
                  <p:pic>
                    <p:nvPicPr>
                      <p:cNvPr id="0" name=""/>
                      <p:cNvPicPr>
                        <a:picLocks noChangeAspect="1" noChangeArrowheads="1"/>
                      </p:cNvPicPr>
                      <p:nvPr/>
                    </p:nvPicPr>
                    <p:blipFill>
                      <a:blip r:embed="rId11"/>
                      <a:srcRect/>
                      <a:stretch>
                        <a:fillRect/>
                      </a:stretch>
                    </p:blipFill>
                    <p:spPr bwMode="auto">
                      <a:xfrm>
                        <a:off x="3505200" y="3276600"/>
                        <a:ext cx="2709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832665"/>
      </p:ext>
    </p:extLst>
  </p:cSld>
  <p:clrMapOvr>
    <a:masterClrMapping/>
  </p:clrMapOvr>
  <mc:AlternateContent xmlns:mc="http://schemas.openxmlformats.org/markup-compatibility/2006">
    <mc:Choice xmlns:p14="http://schemas.microsoft.com/office/powerpoint/2010/main" Requires="p14">
      <p:transition spd="slow" p14:dur="2000" advTm="46802"/>
    </mc:Choice>
    <mc:Fallback>
      <p:transition spd="slow" advTm="4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root of a complex number</a:t>
            </a:r>
            <a:endParaRPr lang="en-CA" i="1" dirty="0"/>
          </a:p>
        </p:txBody>
      </p:sp>
      <p:sp>
        <p:nvSpPr>
          <p:cNvPr id="3" name="Content Placeholder 2"/>
          <p:cNvSpPr>
            <a:spLocks noGrp="1"/>
          </p:cNvSpPr>
          <p:nvPr>
            <p:ph idx="1"/>
          </p:nvPr>
        </p:nvSpPr>
        <p:spPr/>
        <p:txBody>
          <a:bodyPr/>
          <a:lstStyle/>
          <a:p>
            <a:r>
              <a:rPr lang="en-US" dirty="0" smtClean="0"/>
              <a:t>Solution: </a:t>
            </a:r>
            <a:endParaRPr lang="en-US" dirty="0" smtClean="0"/>
          </a:p>
          <a:p>
            <a:pPr lvl="1"/>
            <a:r>
              <a:rPr lang="en-US" dirty="0" smtClean="0"/>
              <a:t>If                         , </a:t>
            </a:r>
            <a:r>
              <a:rPr lang="en-US" dirty="0" smtClean="0"/>
              <a:t>then                    if </a:t>
            </a:r>
            <a:r>
              <a:rPr lang="en-US" i="1" dirty="0" smtClean="0">
                <a:latin typeface="Times New Roman" panose="02020603050405020304" pitchFamily="18" charset="0"/>
              </a:rPr>
              <a:t>w</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z</a:t>
            </a:r>
            <a:endParaRPr lang="en-US" dirty="0" smtClean="0">
              <a:latin typeface="Times New Roman" panose="02020603050405020304" pitchFamily="18" charset="0"/>
            </a:endParaRPr>
          </a:p>
          <a:p>
            <a:pPr lvl="1"/>
            <a:endParaRPr lang="en-US" dirty="0" smtClean="0"/>
          </a:p>
          <a:p>
            <a:pPr lvl="1"/>
            <a:r>
              <a:rPr lang="en-US" dirty="0" smtClean="0"/>
              <a:t>Suppose                        :</a:t>
            </a:r>
          </a:p>
          <a:p>
            <a:pPr lvl="2"/>
            <a:r>
              <a:rPr lang="en-US" dirty="0" smtClean="0"/>
              <a:t>If                                                                                        ,</a:t>
            </a:r>
          </a:p>
          <a:p>
            <a:pPr lvl="2"/>
            <a:endParaRPr lang="en-US" dirty="0"/>
          </a:p>
          <a:p>
            <a:pPr marL="914400" lvl="2" indent="0">
              <a:buNone/>
            </a:pPr>
            <a:r>
              <a:rPr lang="en-US" dirty="0"/>
              <a:t> </a:t>
            </a:r>
            <a:r>
              <a:rPr lang="en-US" dirty="0" smtClean="0"/>
              <a:t>    then                     and </a:t>
            </a:r>
          </a:p>
          <a:p>
            <a:pPr lvl="1"/>
            <a:endParaRPr lang="en-US" dirty="0" smtClean="0"/>
          </a:p>
          <a:p>
            <a:pPr lvl="1"/>
            <a:r>
              <a:rPr lang="en-US" dirty="0" smtClean="0"/>
              <a:t>Therefore, </a:t>
            </a:r>
          </a:p>
          <a:p>
            <a:pPr marL="0" indent="0">
              <a:buNone/>
            </a:pPr>
            <a:endParaRPr lang="en-US" dirty="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2649145232"/>
              </p:ext>
            </p:extLst>
          </p:nvPr>
        </p:nvGraphicFramePr>
        <p:xfrm>
          <a:off x="3681845" y="1970809"/>
          <a:ext cx="952500" cy="398463"/>
        </p:xfrm>
        <a:graphic>
          <a:graphicData uri="http://schemas.openxmlformats.org/presentationml/2006/ole">
            <mc:AlternateContent xmlns:mc="http://schemas.openxmlformats.org/markup-compatibility/2006">
              <mc:Choice xmlns:v="urn:schemas-microsoft-com:vml" Requires="v">
                <p:oleObj spid="_x0000_s32997" name="Equation" r:id="rId6" imgW="787320" imgH="330120" progId="Equation.DSMT4">
                  <p:embed/>
                </p:oleObj>
              </mc:Choice>
              <mc:Fallback>
                <p:oleObj name="Equation" r:id="rId6" imgW="787320" imgH="330120" progId="Equation.DSMT4">
                  <p:embed/>
                  <p:pic>
                    <p:nvPicPr>
                      <p:cNvPr id="0" name=""/>
                      <p:cNvPicPr>
                        <a:picLocks noChangeAspect="1" noChangeArrowheads="1"/>
                      </p:cNvPicPr>
                      <p:nvPr/>
                    </p:nvPicPr>
                    <p:blipFill>
                      <a:blip r:embed="rId7"/>
                      <a:srcRect/>
                      <a:stretch>
                        <a:fillRect/>
                      </a:stretch>
                    </p:blipFill>
                    <p:spPr bwMode="auto">
                      <a:xfrm>
                        <a:off x="3681845" y="1970809"/>
                        <a:ext cx="9525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31980652"/>
              </p:ext>
            </p:extLst>
          </p:nvPr>
        </p:nvGraphicFramePr>
        <p:xfrm>
          <a:off x="1676400" y="2008187"/>
          <a:ext cx="1216025" cy="430213"/>
        </p:xfrm>
        <a:graphic>
          <a:graphicData uri="http://schemas.openxmlformats.org/presentationml/2006/ole">
            <mc:AlternateContent xmlns:mc="http://schemas.openxmlformats.org/markup-compatibility/2006">
              <mc:Choice xmlns:v="urn:schemas-microsoft-com:vml" Requires="v">
                <p:oleObj spid="_x0000_s32998" name="Equation" r:id="rId8" imgW="1002960" imgH="355320" progId="Equation.DSMT4">
                  <p:embed/>
                </p:oleObj>
              </mc:Choice>
              <mc:Fallback>
                <p:oleObj name="Equation" r:id="rId8" imgW="1002960" imgH="355320" progId="Equation.DSMT4">
                  <p:embed/>
                  <p:pic>
                    <p:nvPicPr>
                      <p:cNvPr id="0" name="Object 10"/>
                      <p:cNvPicPr>
                        <a:picLocks noChangeAspect="1" noChangeArrowheads="1"/>
                      </p:cNvPicPr>
                      <p:nvPr/>
                    </p:nvPicPr>
                    <p:blipFill>
                      <a:blip r:embed="rId9"/>
                      <a:srcRect/>
                      <a:stretch>
                        <a:fillRect/>
                      </a:stretch>
                    </p:blipFill>
                    <p:spPr bwMode="auto">
                      <a:xfrm>
                        <a:off x="1676400" y="2008187"/>
                        <a:ext cx="12160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47915374"/>
              </p:ext>
            </p:extLst>
          </p:nvPr>
        </p:nvGraphicFramePr>
        <p:xfrm>
          <a:off x="2333625" y="2763838"/>
          <a:ext cx="1323975" cy="430212"/>
        </p:xfrm>
        <a:graphic>
          <a:graphicData uri="http://schemas.openxmlformats.org/presentationml/2006/ole">
            <mc:AlternateContent xmlns:mc="http://schemas.openxmlformats.org/markup-compatibility/2006">
              <mc:Choice xmlns:v="urn:schemas-microsoft-com:vml" Requires="v">
                <p:oleObj spid="_x0000_s32999" name="Equation" r:id="rId10" imgW="1091880" imgH="355320" progId="Equation.DSMT4">
                  <p:embed/>
                </p:oleObj>
              </mc:Choice>
              <mc:Fallback>
                <p:oleObj name="Equation" r:id="rId10" imgW="1091880" imgH="355320" progId="Equation.DSMT4">
                  <p:embed/>
                  <p:pic>
                    <p:nvPicPr>
                      <p:cNvPr id="0" name=""/>
                      <p:cNvPicPr>
                        <a:picLocks noChangeAspect="1" noChangeArrowheads="1"/>
                      </p:cNvPicPr>
                      <p:nvPr/>
                    </p:nvPicPr>
                    <p:blipFill>
                      <a:blip r:embed="rId11"/>
                      <a:srcRect/>
                      <a:stretch>
                        <a:fillRect/>
                      </a:stretch>
                    </p:blipFill>
                    <p:spPr bwMode="auto">
                      <a:xfrm>
                        <a:off x="2333625" y="2763838"/>
                        <a:ext cx="1323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74590541"/>
              </p:ext>
            </p:extLst>
          </p:nvPr>
        </p:nvGraphicFramePr>
        <p:xfrm>
          <a:off x="1885950" y="3048000"/>
          <a:ext cx="4895850" cy="554038"/>
        </p:xfrm>
        <a:graphic>
          <a:graphicData uri="http://schemas.openxmlformats.org/presentationml/2006/ole">
            <mc:AlternateContent xmlns:mc="http://schemas.openxmlformats.org/markup-compatibility/2006">
              <mc:Choice xmlns:v="urn:schemas-microsoft-com:vml" Requires="v">
                <p:oleObj spid="_x0000_s33000" name="Equation" r:id="rId12" imgW="4038480" imgH="457200" progId="Equation.DSMT4">
                  <p:embed/>
                </p:oleObj>
              </mc:Choice>
              <mc:Fallback>
                <p:oleObj name="Equation" r:id="rId12" imgW="4038480" imgH="457200" progId="Equation.DSMT4">
                  <p:embed/>
                  <p:pic>
                    <p:nvPicPr>
                      <p:cNvPr id="0" name=""/>
                      <p:cNvPicPr>
                        <a:picLocks noChangeAspect="1" noChangeArrowheads="1"/>
                      </p:cNvPicPr>
                      <p:nvPr/>
                    </p:nvPicPr>
                    <p:blipFill>
                      <a:blip r:embed="rId13"/>
                      <a:srcRect/>
                      <a:stretch>
                        <a:fillRect/>
                      </a:stretch>
                    </p:blipFill>
                    <p:spPr bwMode="auto">
                      <a:xfrm>
                        <a:off x="1885950" y="3048000"/>
                        <a:ext cx="48958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72561308"/>
              </p:ext>
            </p:extLst>
          </p:nvPr>
        </p:nvGraphicFramePr>
        <p:xfrm>
          <a:off x="2362200" y="3886200"/>
          <a:ext cx="850900" cy="406400"/>
        </p:xfrm>
        <a:graphic>
          <a:graphicData uri="http://schemas.openxmlformats.org/presentationml/2006/ole">
            <mc:AlternateContent xmlns:mc="http://schemas.openxmlformats.org/markup-compatibility/2006">
              <mc:Choice xmlns:v="urn:schemas-microsoft-com:vml" Requires="v">
                <p:oleObj spid="_x0000_s33001" name="Equation" r:id="rId14" imgW="850680" imgH="406080" progId="Equation.DSMT4">
                  <p:embed/>
                </p:oleObj>
              </mc:Choice>
              <mc:Fallback>
                <p:oleObj name="Equation" r:id="rId14" imgW="850680" imgH="406080" progId="Equation.DSMT4">
                  <p:embed/>
                  <p:pic>
                    <p:nvPicPr>
                      <p:cNvPr id="0" name=""/>
                      <p:cNvPicPr/>
                      <p:nvPr/>
                    </p:nvPicPr>
                    <p:blipFill>
                      <a:blip r:embed="rId15"/>
                      <a:stretch>
                        <a:fillRect/>
                      </a:stretch>
                    </p:blipFill>
                    <p:spPr>
                      <a:xfrm>
                        <a:off x="2362200" y="3886200"/>
                        <a:ext cx="850900" cy="4064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22621243"/>
              </p:ext>
            </p:extLst>
          </p:nvPr>
        </p:nvGraphicFramePr>
        <p:xfrm>
          <a:off x="3830782" y="3931227"/>
          <a:ext cx="847725" cy="354012"/>
        </p:xfrm>
        <a:graphic>
          <a:graphicData uri="http://schemas.openxmlformats.org/presentationml/2006/ole">
            <mc:AlternateContent xmlns:mc="http://schemas.openxmlformats.org/markup-compatibility/2006">
              <mc:Choice xmlns:v="urn:schemas-microsoft-com:vml" Requires="v">
                <p:oleObj spid="_x0000_s33002" name="Equation" r:id="rId16" imgW="698400" imgH="291960" progId="Equation.DSMT4">
                  <p:embed/>
                </p:oleObj>
              </mc:Choice>
              <mc:Fallback>
                <p:oleObj name="Equation" r:id="rId16" imgW="698400" imgH="291960" progId="Equation.DSMT4">
                  <p:embed/>
                  <p:pic>
                    <p:nvPicPr>
                      <p:cNvPr id="0" name=""/>
                      <p:cNvPicPr>
                        <a:picLocks noChangeAspect="1" noChangeArrowheads="1"/>
                      </p:cNvPicPr>
                      <p:nvPr/>
                    </p:nvPicPr>
                    <p:blipFill>
                      <a:blip r:embed="rId17"/>
                      <a:srcRect/>
                      <a:stretch>
                        <a:fillRect/>
                      </a:stretch>
                    </p:blipFill>
                    <p:spPr bwMode="auto">
                      <a:xfrm>
                        <a:off x="3830782" y="3931227"/>
                        <a:ext cx="847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450386044"/>
              </p:ext>
            </p:extLst>
          </p:nvPr>
        </p:nvGraphicFramePr>
        <p:xfrm>
          <a:off x="2551113" y="4488440"/>
          <a:ext cx="1709737" cy="738187"/>
        </p:xfrm>
        <a:graphic>
          <a:graphicData uri="http://schemas.openxmlformats.org/presentationml/2006/ole">
            <mc:AlternateContent xmlns:mc="http://schemas.openxmlformats.org/markup-compatibility/2006">
              <mc:Choice xmlns:v="urn:schemas-microsoft-com:vml" Requires="v">
                <p:oleObj spid="_x0000_s33003" name="Equation" r:id="rId18" imgW="1409400" imgH="609480" progId="Equation.DSMT4">
                  <p:embed/>
                </p:oleObj>
              </mc:Choice>
              <mc:Fallback>
                <p:oleObj name="Equation" r:id="rId18" imgW="1409400" imgH="609480" progId="Equation.DSMT4">
                  <p:embed/>
                  <p:pic>
                    <p:nvPicPr>
                      <p:cNvPr id="0" name=""/>
                      <p:cNvPicPr>
                        <a:picLocks noChangeAspect="1" noChangeArrowheads="1"/>
                      </p:cNvPicPr>
                      <p:nvPr/>
                    </p:nvPicPr>
                    <p:blipFill>
                      <a:blip r:embed="rId19"/>
                      <a:srcRect/>
                      <a:stretch>
                        <a:fillRect/>
                      </a:stretch>
                    </p:blipFill>
                    <p:spPr bwMode="auto">
                      <a:xfrm>
                        <a:off x="2551113" y="4488440"/>
                        <a:ext cx="17097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1613195"/>
      </p:ext>
    </p:extLst>
  </p:cSld>
  <p:clrMapOvr>
    <a:masterClrMapping/>
  </p:clrMapOvr>
  <mc:AlternateContent xmlns:mc="http://schemas.openxmlformats.org/markup-compatibility/2006">
    <mc:Choice xmlns:p14="http://schemas.microsoft.com/office/powerpoint/2010/main" Requires="p14">
      <p:transition spd="slow" p14:dur="2000" advTm="53383"/>
    </mc:Choice>
    <mc:Fallback>
      <p:transition spd="slow" advTm="5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 root of a complex number</a:t>
            </a:r>
            <a:endParaRPr lang="en-CA" i="1" dirty="0"/>
          </a:p>
        </p:txBody>
      </p:sp>
      <p:sp>
        <p:nvSpPr>
          <p:cNvPr id="3" name="Content Placeholder 2"/>
          <p:cNvSpPr>
            <a:spLocks noGrp="1"/>
          </p:cNvSpPr>
          <p:nvPr>
            <p:ph idx="1"/>
          </p:nvPr>
        </p:nvSpPr>
        <p:spPr/>
        <p:txBody>
          <a:bodyPr/>
          <a:lstStyle/>
          <a:p>
            <a:r>
              <a:rPr lang="en-US" dirty="0"/>
              <a:t>We will define          </a:t>
            </a:r>
            <a:r>
              <a:rPr lang="en-US" dirty="0" smtClean="0"/>
              <a:t>to be</a:t>
            </a:r>
          </a:p>
          <a:p>
            <a:pPr lvl="1"/>
            <a:r>
              <a:rPr lang="en-US" dirty="0" smtClean="0"/>
              <a:t>That root with the greatest real component, and</a:t>
            </a:r>
          </a:p>
          <a:p>
            <a:pPr lvl="1"/>
            <a:r>
              <a:rPr lang="en-US" dirty="0" smtClean="0"/>
              <a:t>If real components are equal,</a:t>
            </a:r>
            <a:br>
              <a:rPr lang="en-US" dirty="0" smtClean="0"/>
            </a:br>
            <a:r>
              <a:rPr lang="en-US" dirty="0" smtClean="0"/>
              <a:t>   the root with the greatest imaginary component</a:t>
            </a:r>
          </a:p>
          <a:p>
            <a:pPr lvl="1"/>
            <a:endParaRPr lang="en-US" dirty="0"/>
          </a:p>
          <a:p>
            <a:r>
              <a:rPr lang="en-US" dirty="0" smtClean="0"/>
              <a:t>The easiest is in the polar representation:</a:t>
            </a:r>
          </a:p>
          <a:p>
            <a:pPr lvl="1"/>
            <a:r>
              <a:rPr lang="en-US" dirty="0" smtClean="0"/>
              <a:t>Require that                         , in which case</a:t>
            </a:r>
            <a:endParaRPr lang="en-US" dirty="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09987592"/>
              </p:ext>
            </p:extLst>
          </p:nvPr>
        </p:nvGraphicFramePr>
        <p:xfrm>
          <a:off x="2656609" y="1584902"/>
          <a:ext cx="431800" cy="400050"/>
        </p:xfrm>
        <a:graphic>
          <a:graphicData uri="http://schemas.openxmlformats.org/presentationml/2006/ole">
            <mc:AlternateContent xmlns:mc="http://schemas.openxmlformats.org/markup-compatibility/2006">
              <mc:Choice xmlns:v="urn:schemas-microsoft-com:vml" Requires="v">
                <p:oleObj spid="_x0000_s78866" name="Equation" r:id="rId6" imgW="355320" imgH="330120" progId="Equation.DSMT4">
                  <p:embed/>
                </p:oleObj>
              </mc:Choice>
              <mc:Fallback>
                <p:oleObj name="Equation" r:id="rId6" imgW="355320" imgH="330120" progId="Equation.DSMT4">
                  <p:embed/>
                  <p:pic>
                    <p:nvPicPr>
                      <p:cNvPr id="0" name="Object 15"/>
                      <p:cNvPicPr>
                        <a:picLocks noChangeAspect="1" noChangeArrowheads="1"/>
                      </p:cNvPicPr>
                      <p:nvPr/>
                    </p:nvPicPr>
                    <p:blipFill>
                      <a:blip r:embed="rId7"/>
                      <a:srcRect/>
                      <a:stretch>
                        <a:fillRect/>
                      </a:stretch>
                    </p:blipFill>
                    <p:spPr bwMode="auto">
                      <a:xfrm>
                        <a:off x="2656609" y="1584902"/>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7807261"/>
              </p:ext>
            </p:extLst>
          </p:nvPr>
        </p:nvGraphicFramePr>
        <p:xfrm>
          <a:off x="2798041" y="3917373"/>
          <a:ext cx="1403350" cy="292100"/>
        </p:xfrm>
        <a:graphic>
          <a:graphicData uri="http://schemas.openxmlformats.org/presentationml/2006/ole">
            <mc:AlternateContent xmlns:mc="http://schemas.openxmlformats.org/markup-compatibility/2006">
              <mc:Choice xmlns:v="urn:schemas-microsoft-com:vml" Requires="v">
                <p:oleObj spid="_x0000_s78867" name="Equation" r:id="rId8" imgW="1155600" imgH="241200" progId="Equation.DSMT4">
                  <p:embed/>
                </p:oleObj>
              </mc:Choice>
              <mc:Fallback>
                <p:oleObj name="Equation" r:id="rId8" imgW="1155600" imgH="241200" progId="Equation.DSMT4">
                  <p:embed/>
                  <p:pic>
                    <p:nvPicPr>
                      <p:cNvPr id="0" name=""/>
                      <p:cNvPicPr>
                        <a:picLocks noChangeAspect="1" noChangeArrowheads="1"/>
                      </p:cNvPicPr>
                      <p:nvPr/>
                    </p:nvPicPr>
                    <p:blipFill>
                      <a:blip r:embed="rId9"/>
                      <a:srcRect/>
                      <a:stretch>
                        <a:fillRect/>
                      </a:stretch>
                    </p:blipFill>
                    <p:spPr bwMode="auto">
                      <a:xfrm>
                        <a:off x="2798041" y="3917373"/>
                        <a:ext cx="1403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77594462"/>
              </p:ext>
            </p:extLst>
          </p:nvPr>
        </p:nvGraphicFramePr>
        <p:xfrm>
          <a:off x="3697288" y="4343400"/>
          <a:ext cx="1712912" cy="738188"/>
        </p:xfrm>
        <a:graphic>
          <a:graphicData uri="http://schemas.openxmlformats.org/presentationml/2006/ole">
            <mc:AlternateContent xmlns:mc="http://schemas.openxmlformats.org/markup-compatibility/2006">
              <mc:Choice xmlns:v="urn:schemas-microsoft-com:vml" Requires="v">
                <p:oleObj spid="_x0000_s78868" name="Equation" r:id="rId10" imgW="1409400" imgH="609480" progId="Equation.DSMT4">
                  <p:embed/>
                </p:oleObj>
              </mc:Choice>
              <mc:Fallback>
                <p:oleObj name="Equation" r:id="rId10" imgW="1409400" imgH="609480" progId="Equation.DSMT4">
                  <p:embed/>
                  <p:pic>
                    <p:nvPicPr>
                      <p:cNvPr id="0" name=""/>
                      <p:cNvPicPr>
                        <a:picLocks noChangeAspect="1" noChangeArrowheads="1"/>
                      </p:cNvPicPr>
                      <p:nvPr/>
                    </p:nvPicPr>
                    <p:blipFill>
                      <a:blip r:embed="rId11"/>
                      <a:srcRect/>
                      <a:stretch>
                        <a:fillRect/>
                      </a:stretch>
                    </p:blipFill>
                    <p:spPr bwMode="auto">
                      <a:xfrm>
                        <a:off x="3697288" y="4343400"/>
                        <a:ext cx="17129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72077249"/>
      </p:ext>
    </p:extLst>
  </p:cSld>
  <p:clrMapOvr>
    <a:masterClrMapping/>
  </p:clrMapOvr>
  <mc:AlternateContent xmlns:mc="http://schemas.openxmlformats.org/markup-compatibility/2006">
    <mc:Choice xmlns:p14="http://schemas.microsoft.com/office/powerpoint/2010/main" Requires="p14">
      <p:transition spd="slow" p14:dur="2000" advTm="42227"/>
    </mc:Choice>
    <mc:Fallback>
      <p:transition spd="slow" advTm="4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 root of a complex number</a:t>
            </a:r>
            <a:endParaRPr lang="en-CA" i="1" dirty="0"/>
          </a:p>
        </p:txBody>
      </p:sp>
      <p:sp>
        <p:nvSpPr>
          <p:cNvPr id="3" name="Content Placeholder 2"/>
          <p:cNvSpPr>
            <a:spLocks noGrp="1"/>
          </p:cNvSpPr>
          <p:nvPr>
            <p:ph idx="1"/>
          </p:nvPr>
        </p:nvSpPr>
        <p:spPr/>
        <p:txBody>
          <a:bodyPr/>
          <a:lstStyle/>
          <a:p>
            <a:r>
              <a:rPr lang="en-US" dirty="0" smtClean="0"/>
              <a:t>Note that our definition still works for real numbers:</a:t>
            </a:r>
          </a:p>
          <a:p>
            <a:pPr lvl="1"/>
            <a:r>
              <a:rPr lang="en-US" dirty="0" smtClean="0"/>
              <a:t>If </a:t>
            </a:r>
            <a:r>
              <a:rPr lang="en-US" i="1" dirty="0" smtClean="0">
                <a:latin typeface="Times New Roman" panose="02020603050405020304" pitchFamily="18" charset="0"/>
              </a:rPr>
              <a:t>z</a:t>
            </a:r>
            <a:r>
              <a:rPr lang="en-US" dirty="0" smtClean="0"/>
              <a:t> is a positive real, then                                       ,</a:t>
            </a:r>
          </a:p>
          <a:p>
            <a:pPr marL="457200" lvl="1" indent="0">
              <a:buNone/>
            </a:pPr>
            <a:r>
              <a:rPr lang="en-US" dirty="0"/>
              <a:t> </a:t>
            </a:r>
            <a:r>
              <a:rPr lang="en-US" dirty="0" smtClean="0"/>
              <a:t>    thus</a:t>
            </a:r>
            <a:endParaRPr lang="en-US" dirty="0" smtClean="0"/>
          </a:p>
          <a:p>
            <a:pPr marL="457200" lvl="1" indent="0">
              <a:buNone/>
            </a:pPr>
            <a:endParaRPr lang="en-US" dirty="0"/>
          </a:p>
          <a:p>
            <a:pPr marL="457200" lvl="1" indent="0">
              <a:buNone/>
            </a:pPr>
            <a:endParaRPr lang="en-US" dirty="0" smtClean="0"/>
          </a:p>
          <a:p>
            <a:pPr marL="457200" lvl="1" indent="0">
              <a:buNone/>
            </a:pPr>
            <a:r>
              <a:rPr lang="en-US" dirty="0"/>
              <a:t> </a:t>
            </a:r>
            <a:r>
              <a:rPr lang="en-US" dirty="0" smtClean="0"/>
              <a:t>    The other root is </a:t>
            </a:r>
          </a:p>
          <a:p>
            <a:pPr marL="457200" lvl="1" indent="0">
              <a:buNone/>
            </a:pPr>
            <a:endParaRPr lang="en-US" dirty="0"/>
          </a:p>
          <a:p>
            <a:pPr marL="457200" lvl="1" indent="0">
              <a:buNone/>
            </a:pPr>
            <a:endParaRPr lang="en-US" dirty="0" smtClean="0"/>
          </a:p>
          <a:p>
            <a:pPr marL="457200" lvl="1" indent="0">
              <a:buNone/>
            </a:pPr>
            <a:endParaRPr lang="en-US" dirty="0" smtClean="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75750835"/>
              </p:ext>
            </p:extLst>
          </p:nvPr>
        </p:nvGraphicFramePr>
        <p:xfrm>
          <a:off x="4191000" y="2057400"/>
          <a:ext cx="2216150" cy="354012"/>
        </p:xfrm>
        <a:graphic>
          <a:graphicData uri="http://schemas.openxmlformats.org/presentationml/2006/ole">
            <mc:AlternateContent xmlns:mc="http://schemas.openxmlformats.org/markup-compatibility/2006">
              <mc:Choice xmlns:v="urn:schemas-microsoft-com:vml" Requires="v">
                <p:oleObj spid="_x0000_s79884" name="Equation" r:id="rId6" imgW="1828800" imgH="291960" progId="Equation.DSMT4">
                  <p:embed/>
                </p:oleObj>
              </mc:Choice>
              <mc:Fallback>
                <p:oleObj name="Equation" r:id="rId6" imgW="1828800" imgH="291960" progId="Equation.DSMT4">
                  <p:embed/>
                  <p:pic>
                    <p:nvPicPr>
                      <p:cNvPr id="0" name="Object 4"/>
                      <p:cNvPicPr>
                        <a:picLocks noChangeAspect="1" noChangeArrowheads="1"/>
                      </p:cNvPicPr>
                      <p:nvPr/>
                    </p:nvPicPr>
                    <p:blipFill>
                      <a:blip r:embed="rId7"/>
                      <a:srcRect/>
                      <a:stretch>
                        <a:fillRect/>
                      </a:stretch>
                    </p:blipFill>
                    <p:spPr bwMode="auto">
                      <a:xfrm>
                        <a:off x="4191000" y="2057400"/>
                        <a:ext cx="22161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45619199"/>
              </p:ext>
            </p:extLst>
          </p:nvPr>
        </p:nvGraphicFramePr>
        <p:xfrm>
          <a:off x="2501900" y="2743200"/>
          <a:ext cx="3509963" cy="738188"/>
        </p:xfrm>
        <a:graphic>
          <a:graphicData uri="http://schemas.openxmlformats.org/presentationml/2006/ole">
            <mc:AlternateContent xmlns:mc="http://schemas.openxmlformats.org/markup-compatibility/2006">
              <mc:Choice xmlns:v="urn:schemas-microsoft-com:vml" Requires="v">
                <p:oleObj spid="_x0000_s79885" name="Equation" r:id="rId8" imgW="2895480" imgH="609480" progId="Equation.DSMT4">
                  <p:embed/>
                </p:oleObj>
              </mc:Choice>
              <mc:Fallback>
                <p:oleObj name="Equation" r:id="rId8" imgW="2895480" imgH="609480" progId="Equation.DSMT4">
                  <p:embed/>
                  <p:pic>
                    <p:nvPicPr>
                      <p:cNvPr id="0" name=""/>
                      <p:cNvPicPr>
                        <a:picLocks noChangeAspect="1" noChangeArrowheads="1"/>
                      </p:cNvPicPr>
                      <p:nvPr/>
                    </p:nvPicPr>
                    <p:blipFill>
                      <a:blip r:embed="rId9"/>
                      <a:srcRect/>
                      <a:stretch>
                        <a:fillRect/>
                      </a:stretch>
                    </p:blipFill>
                    <p:spPr bwMode="auto">
                      <a:xfrm>
                        <a:off x="2501900" y="2743200"/>
                        <a:ext cx="3509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07931299"/>
              </p:ext>
            </p:extLst>
          </p:nvPr>
        </p:nvGraphicFramePr>
        <p:xfrm>
          <a:off x="3043238" y="4038600"/>
          <a:ext cx="2446337" cy="584200"/>
        </p:xfrm>
        <a:graphic>
          <a:graphicData uri="http://schemas.openxmlformats.org/presentationml/2006/ole">
            <mc:AlternateContent xmlns:mc="http://schemas.openxmlformats.org/markup-compatibility/2006">
              <mc:Choice xmlns:v="urn:schemas-microsoft-com:vml" Requires="v">
                <p:oleObj spid="_x0000_s79886" name="Equation" r:id="rId10" imgW="2019240" imgH="482400" progId="Equation.DSMT4">
                  <p:embed/>
                </p:oleObj>
              </mc:Choice>
              <mc:Fallback>
                <p:oleObj name="Equation" r:id="rId10" imgW="2019240" imgH="482400" progId="Equation.DSMT4">
                  <p:embed/>
                  <p:pic>
                    <p:nvPicPr>
                      <p:cNvPr id="0" name=""/>
                      <p:cNvPicPr>
                        <a:picLocks noChangeAspect="1" noChangeArrowheads="1"/>
                      </p:cNvPicPr>
                      <p:nvPr/>
                    </p:nvPicPr>
                    <p:blipFill>
                      <a:blip r:embed="rId11"/>
                      <a:srcRect/>
                      <a:stretch>
                        <a:fillRect/>
                      </a:stretch>
                    </p:blipFill>
                    <p:spPr bwMode="auto">
                      <a:xfrm>
                        <a:off x="3043238" y="4038600"/>
                        <a:ext cx="2446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68254482"/>
      </p:ext>
    </p:extLst>
  </p:cSld>
  <p:clrMapOvr>
    <a:masterClrMapping/>
  </p:clrMapOvr>
  <mc:AlternateContent xmlns:mc="http://schemas.openxmlformats.org/markup-compatibility/2006">
    <mc:Choice xmlns:p14="http://schemas.microsoft.com/office/powerpoint/2010/main" Requires="p14">
      <p:transition spd="slow" p14:dur="2000" advTm="32623"/>
    </mc:Choice>
    <mc:Fallback>
      <p:transition spd="slow" advTm="3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 root of a complex number</a:t>
            </a:r>
            <a:endParaRPr lang="en-CA" i="1" dirty="0"/>
          </a:p>
        </p:txBody>
      </p:sp>
      <p:sp>
        <p:nvSpPr>
          <p:cNvPr id="3" name="Content Placeholder 2"/>
          <p:cNvSpPr>
            <a:spLocks noGrp="1"/>
          </p:cNvSpPr>
          <p:nvPr>
            <p:ph idx="1"/>
          </p:nvPr>
        </p:nvSpPr>
        <p:spPr/>
        <p:txBody>
          <a:bodyPr/>
          <a:lstStyle/>
          <a:p>
            <a:r>
              <a:rPr lang="en-US" dirty="0" smtClean="0"/>
              <a:t>Also, it works for negative numbers</a:t>
            </a:r>
          </a:p>
          <a:p>
            <a:pPr lvl="1"/>
            <a:r>
              <a:rPr lang="en-US" dirty="0" smtClean="0"/>
              <a:t>If </a:t>
            </a:r>
            <a:r>
              <a:rPr lang="en-US" i="1" dirty="0" smtClean="0">
                <a:latin typeface="Times New Roman" panose="02020603050405020304" pitchFamily="18" charset="0"/>
              </a:rPr>
              <a:t>z</a:t>
            </a:r>
            <a:r>
              <a:rPr lang="en-US" dirty="0" smtClean="0"/>
              <a:t> is a negative real, then                                          ,</a:t>
            </a:r>
          </a:p>
          <a:p>
            <a:pPr marL="457200" lvl="1" indent="0">
              <a:buNone/>
            </a:pPr>
            <a:r>
              <a:rPr lang="en-US" dirty="0"/>
              <a:t> </a:t>
            </a:r>
            <a:r>
              <a:rPr lang="en-US" dirty="0" smtClean="0"/>
              <a:t>    thus</a:t>
            </a:r>
            <a:r>
              <a:rPr lang="en-US" dirty="0" smtClean="0"/>
              <a:t> </a:t>
            </a:r>
          </a:p>
          <a:p>
            <a:pPr marL="457200" lvl="1" indent="0">
              <a:buNone/>
            </a:pPr>
            <a:endParaRPr lang="en-US" dirty="0"/>
          </a:p>
          <a:p>
            <a:pPr marL="457200" lvl="1" indent="0">
              <a:buNone/>
            </a:pPr>
            <a:endParaRPr lang="en-US" dirty="0" smtClean="0"/>
          </a:p>
          <a:p>
            <a:pPr marL="457200" lvl="1" indent="0">
              <a:buNone/>
            </a:pPr>
            <a:r>
              <a:rPr lang="en-US" dirty="0"/>
              <a:t> </a:t>
            </a:r>
            <a:r>
              <a:rPr lang="en-US" dirty="0" smtClean="0"/>
              <a:t>    The other root is </a:t>
            </a:r>
          </a:p>
          <a:p>
            <a:pPr marL="457200" lvl="1" indent="0">
              <a:buNone/>
            </a:pPr>
            <a:endParaRPr lang="en-US" dirty="0"/>
          </a:p>
          <a:p>
            <a:pPr marL="457200" lvl="1" indent="0">
              <a:buNone/>
            </a:pPr>
            <a:endParaRPr lang="en-US" dirty="0" smtClean="0"/>
          </a:p>
          <a:p>
            <a:pPr marL="457200" lvl="1" indent="0">
              <a:buNone/>
            </a:pPr>
            <a:endParaRPr lang="en-US" dirty="0" smtClean="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076464353"/>
              </p:ext>
            </p:extLst>
          </p:nvPr>
        </p:nvGraphicFramePr>
        <p:xfrm>
          <a:off x="4267200" y="2057400"/>
          <a:ext cx="2446338" cy="354013"/>
        </p:xfrm>
        <a:graphic>
          <a:graphicData uri="http://schemas.openxmlformats.org/presentationml/2006/ole">
            <mc:AlternateContent xmlns:mc="http://schemas.openxmlformats.org/markup-compatibility/2006">
              <mc:Choice xmlns:v="urn:schemas-microsoft-com:vml" Requires="v">
                <p:oleObj spid="_x0000_s80911" name="Equation" r:id="rId6" imgW="2019240" imgH="291960" progId="Equation.DSMT4">
                  <p:embed/>
                </p:oleObj>
              </mc:Choice>
              <mc:Fallback>
                <p:oleObj name="Equation" r:id="rId6" imgW="2019240" imgH="291960" progId="Equation.DSMT4">
                  <p:embed/>
                  <p:pic>
                    <p:nvPicPr>
                      <p:cNvPr id="0" name=""/>
                      <p:cNvPicPr>
                        <a:picLocks noChangeAspect="1" noChangeArrowheads="1"/>
                      </p:cNvPicPr>
                      <p:nvPr/>
                    </p:nvPicPr>
                    <p:blipFill>
                      <a:blip r:embed="rId7"/>
                      <a:srcRect/>
                      <a:stretch>
                        <a:fillRect/>
                      </a:stretch>
                    </p:blipFill>
                    <p:spPr bwMode="auto">
                      <a:xfrm>
                        <a:off x="4267200" y="2057400"/>
                        <a:ext cx="24463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12810147"/>
              </p:ext>
            </p:extLst>
          </p:nvPr>
        </p:nvGraphicFramePr>
        <p:xfrm>
          <a:off x="2971800" y="2743200"/>
          <a:ext cx="2570163" cy="738188"/>
        </p:xfrm>
        <a:graphic>
          <a:graphicData uri="http://schemas.openxmlformats.org/presentationml/2006/ole">
            <mc:AlternateContent xmlns:mc="http://schemas.openxmlformats.org/markup-compatibility/2006">
              <mc:Choice xmlns:v="urn:schemas-microsoft-com:vml" Requires="v">
                <p:oleObj spid="_x0000_s80912" name="Equation" r:id="rId8" imgW="2120760" imgH="609480" progId="Equation.DSMT4">
                  <p:embed/>
                </p:oleObj>
              </mc:Choice>
              <mc:Fallback>
                <p:oleObj name="Equation" r:id="rId8" imgW="2120760" imgH="609480" progId="Equation.DSMT4">
                  <p:embed/>
                  <p:pic>
                    <p:nvPicPr>
                      <p:cNvPr id="0" name=""/>
                      <p:cNvPicPr>
                        <a:picLocks noChangeAspect="1" noChangeArrowheads="1"/>
                      </p:cNvPicPr>
                      <p:nvPr/>
                    </p:nvPicPr>
                    <p:blipFill>
                      <a:blip r:embed="rId9"/>
                      <a:srcRect/>
                      <a:stretch>
                        <a:fillRect/>
                      </a:stretch>
                    </p:blipFill>
                    <p:spPr bwMode="auto">
                      <a:xfrm>
                        <a:off x="2971800" y="2743200"/>
                        <a:ext cx="25701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32014529"/>
              </p:ext>
            </p:extLst>
          </p:nvPr>
        </p:nvGraphicFramePr>
        <p:xfrm>
          <a:off x="2981325" y="4038600"/>
          <a:ext cx="2571750" cy="584200"/>
        </p:xfrm>
        <a:graphic>
          <a:graphicData uri="http://schemas.openxmlformats.org/presentationml/2006/ole">
            <mc:AlternateContent xmlns:mc="http://schemas.openxmlformats.org/markup-compatibility/2006">
              <mc:Choice xmlns:v="urn:schemas-microsoft-com:vml" Requires="v">
                <p:oleObj spid="_x0000_s80913" name="Equation" r:id="rId10" imgW="2120760" imgH="482400" progId="Equation.DSMT4">
                  <p:embed/>
                </p:oleObj>
              </mc:Choice>
              <mc:Fallback>
                <p:oleObj name="Equation" r:id="rId10" imgW="2120760" imgH="482400" progId="Equation.DSMT4">
                  <p:embed/>
                  <p:pic>
                    <p:nvPicPr>
                      <p:cNvPr id="0" name=""/>
                      <p:cNvPicPr>
                        <a:picLocks noChangeAspect="1" noChangeArrowheads="1"/>
                      </p:cNvPicPr>
                      <p:nvPr/>
                    </p:nvPicPr>
                    <p:blipFill>
                      <a:blip r:embed="rId11"/>
                      <a:srcRect/>
                      <a:stretch>
                        <a:fillRect/>
                      </a:stretch>
                    </p:blipFill>
                    <p:spPr bwMode="auto">
                      <a:xfrm>
                        <a:off x="2981325" y="4038600"/>
                        <a:ext cx="257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2087900"/>
      </p:ext>
    </p:extLst>
  </p:cSld>
  <p:clrMapOvr>
    <a:masterClrMapping/>
  </p:clrMapOvr>
  <mc:AlternateContent xmlns:mc="http://schemas.openxmlformats.org/markup-compatibility/2006">
    <mc:Choice xmlns:p14="http://schemas.microsoft.com/office/powerpoint/2010/main" Requires="p14">
      <p:transition spd="slow" p14:dur="2000" advTm="32440"/>
    </mc:Choice>
    <mc:Fallback>
      <p:transition spd="slow" advTm="3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 root of a complex number</a:t>
            </a:r>
            <a:endParaRPr lang="en-CA" i="1" dirty="0"/>
          </a:p>
        </p:txBody>
      </p:sp>
      <p:sp>
        <p:nvSpPr>
          <p:cNvPr id="3" name="Content Placeholder 2"/>
          <p:cNvSpPr>
            <a:spLocks noGrp="1"/>
          </p:cNvSpPr>
          <p:nvPr>
            <p:ph idx="1"/>
          </p:nvPr>
        </p:nvSpPr>
        <p:spPr/>
        <p:txBody>
          <a:bodyPr/>
          <a:lstStyle/>
          <a:p>
            <a:r>
              <a:rPr lang="en-US" dirty="0" smtClean="0"/>
              <a:t>Examples:</a:t>
            </a:r>
          </a:p>
          <a:p>
            <a:pPr lvl="1"/>
            <a:r>
              <a:rPr lang="en-US" dirty="0" smtClean="0"/>
              <a:t>If                                        ,</a:t>
            </a:r>
            <a:endParaRPr lang="en-US" dirty="0" smtClean="0"/>
          </a:p>
          <a:p>
            <a:pPr lvl="1"/>
            <a:endParaRPr lang="en-US" dirty="0" smtClean="0"/>
          </a:p>
        </p:txBody>
      </p:sp>
      <p:sp>
        <p:nvSpPr>
          <p:cNvPr id="9" name="Footer Placeholder 8"/>
          <p:cNvSpPr>
            <a:spLocks noGrp="1"/>
          </p:cNvSpPr>
          <p:nvPr>
            <p:ph type="ftr" sz="quarter" idx="11"/>
          </p:nvPr>
        </p:nvSpPr>
        <p:spPr/>
        <p:txBody>
          <a:bodyPr/>
          <a:lstStyle/>
          <a:p>
            <a:r>
              <a:rPr lang="en-CA" smtClean="0"/>
              <a:t>The square root</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4" name="Object 13"/>
          <p:cNvGraphicFramePr>
            <a:graphicFrameLocks noChangeAspect="1"/>
          </p:cNvGraphicFramePr>
          <p:nvPr>
            <p:extLst>
              <p:ext uri="{D42A27DB-BD31-4B8C-83A1-F6EECF244321}">
                <p14:modId xmlns:p14="http://schemas.microsoft.com/office/powerpoint/2010/main" val="580364633"/>
              </p:ext>
            </p:extLst>
          </p:nvPr>
        </p:nvGraphicFramePr>
        <p:xfrm>
          <a:off x="1544782" y="1839191"/>
          <a:ext cx="2227263" cy="731837"/>
        </p:xfrm>
        <a:graphic>
          <a:graphicData uri="http://schemas.openxmlformats.org/presentationml/2006/ole">
            <mc:AlternateContent xmlns:mc="http://schemas.openxmlformats.org/markup-compatibility/2006">
              <mc:Choice xmlns:v="urn:schemas-microsoft-com:vml" Requires="v">
                <p:oleObj spid="_x0000_s75830" name="Equation" r:id="rId6" imgW="1841400" imgH="609480" progId="Equation.DSMT4">
                  <p:embed/>
                </p:oleObj>
              </mc:Choice>
              <mc:Fallback>
                <p:oleObj name="Equation" r:id="rId6" imgW="1841400" imgH="609480" progId="Equation.DSMT4">
                  <p:embed/>
                  <p:pic>
                    <p:nvPicPr>
                      <p:cNvPr id="0" name=""/>
                      <p:cNvPicPr>
                        <a:picLocks noChangeAspect="1" noChangeArrowheads="1"/>
                      </p:cNvPicPr>
                      <p:nvPr/>
                    </p:nvPicPr>
                    <p:blipFill>
                      <a:blip r:embed="rId7"/>
                      <a:srcRect/>
                      <a:stretch>
                        <a:fillRect/>
                      </a:stretch>
                    </p:blipFill>
                    <p:spPr bwMode="auto">
                      <a:xfrm>
                        <a:off x="1544782" y="1839191"/>
                        <a:ext cx="22272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97000846"/>
              </p:ext>
            </p:extLst>
          </p:nvPr>
        </p:nvGraphicFramePr>
        <p:xfrm>
          <a:off x="1828800" y="2667000"/>
          <a:ext cx="3578225" cy="823912"/>
        </p:xfrm>
        <a:graphic>
          <a:graphicData uri="http://schemas.openxmlformats.org/presentationml/2006/ole">
            <mc:AlternateContent xmlns:mc="http://schemas.openxmlformats.org/markup-compatibility/2006">
              <mc:Choice xmlns:v="urn:schemas-microsoft-com:vml" Requires="v">
                <p:oleObj spid="_x0000_s75831" name="Equation" r:id="rId8" imgW="2958840" imgH="685800" progId="Equation.DSMT4">
                  <p:embed/>
                </p:oleObj>
              </mc:Choice>
              <mc:Fallback>
                <p:oleObj name="Equation" r:id="rId8" imgW="2958840" imgH="685800" progId="Equation.DSMT4">
                  <p:embed/>
                  <p:pic>
                    <p:nvPicPr>
                      <p:cNvPr id="0" name=""/>
                      <p:cNvPicPr>
                        <a:picLocks noChangeAspect="1" noChangeArrowheads="1"/>
                      </p:cNvPicPr>
                      <p:nvPr/>
                    </p:nvPicPr>
                    <p:blipFill>
                      <a:blip r:embed="rId9"/>
                      <a:srcRect/>
                      <a:stretch>
                        <a:fillRect/>
                      </a:stretch>
                    </p:blipFill>
                    <p:spPr bwMode="auto">
                      <a:xfrm>
                        <a:off x="1828800" y="2667000"/>
                        <a:ext cx="3578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432654120"/>
              </p:ext>
            </p:extLst>
          </p:nvPr>
        </p:nvGraphicFramePr>
        <p:xfrm>
          <a:off x="3429000" y="3581400"/>
          <a:ext cx="1182688" cy="733425"/>
        </p:xfrm>
        <a:graphic>
          <a:graphicData uri="http://schemas.openxmlformats.org/presentationml/2006/ole">
            <mc:AlternateContent xmlns:mc="http://schemas.openxmlformats.org/markup-compatibility/2006">
              <mc:Choice xmlns:v="urn:schemas-microsoft-com:vml" Requires="v">
                <p:oleObj spid="_x0000_s75832" name="Equation" r:id="rId10" imgW="977760" imgH="609480" progId="Equation.DSMT4">
                  <p:embed/>
                </p:oleObj>
              </mc:Choice>
              <mc:Fallback>
                <p:oleObj name="Equation" r:id="rId10" imgW="977760" imgH="609480" progId="Equation.DSMT4">
                  <p:embed/>
                  <p:pic>
                    <p:nvPicPr>
                      <p:cNvPr id="0" name=""/>
                      <p:cNvPicPr>
                        <a:picLocks noChangeAspect="1" noChangeArrowheads="1"/>
                      </p:cNvPicPr>
                      <p:nvPr/>
                    </p:nvPicPr>
                    <p:blipFill>
                      <a:blip r:embed="rId11"/>
                      <a:srcRect/>
                      <a:stretch>
                        <a:fillRect/>
                      </a:stretch>
                    </p:blipFill>
                    <p:spPr bwMode="auto">
                      <a:xfrm>
                        <a:off x="3429000" y="3581400"/>
                        <a:ext cx="118268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10913699"/>
              </p:ext>
            </p:extLst>
          </p:nvPr>
        </p:nvGraphicFramePr>
        <p:xfrm>
          <a:off x="3418367" y="4387850"/>
          <a:ext cx="3732213" cy="869950"/>
        </p:xfrm>
        <a:graphic>
          <a:graphicData uri="http://schemas.openxmlformats.org/presentationml/2006/ole">
            <mc:AlternateContent xmlns:mc="http://schemas.openxmlformats.org/markup-compatibility/2006">
              <mc:Choice xmlns:v="urn:schemas-microsoft-com:vml" Requires="v">
                <p:oleObj spid="_x0000_s75833" name="Equation" r:id="rId12" imgW="3085920" imgH="723600" progId="Equation.DSMT4">
                  <p:embed/>
                </p:oleObj>
              </mc:Choice>
              <mc:Fallback>
                <p:oleObj name="Equation" r:id="rId12" imgW="3085920" imgH="723600" progId="Equation.DSMT4">
                  <p:embed/>
                  <p:pic>
                    <p:nvPicPr>
                      <p:cNvPr id="0" name=""/>
                      <p:cNvPicPr>
                        <a:picLocks noChangeAspect="1" noChangeArrowheads="1"/>
                      </p:cNvPicPr>
                      <p:nvPr/>
                    </p:nvPicPr>
                    <p:blipFill>
                      <a:blip r:embed="rId13"/>
                      <a:srcRect/>
                      <a:stretch>
                        <a:fillRect/>
                      </a:stretch>
                    </p:blipFill>
                    <p:spPr bwMode="auto">
                      <a:xfrm>
                        <a:off x="3418367" y="4387850"/>
                        <a:ext cx="37322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883312274"/>
              </p:ext>
            </p:extLst>
          </p:nvPr>
        </p:nvGraphicFramePr>
        <p:xfrm>
          <a:off x="3429000" y="5344633"/>
          <a:ext cx="2365375" cy="350838"/>
        </p:xfrm>
        <a:graphic>
          <a:graphicData uri="http://schemas.openxmlformats.org/presentationml/2006/ole">
            <mc:AlternateContent xmlns:mc="http://schemas.openxmlformats.org/markup-compatibility/2006">
              <mc:Choice xmlns:v="urn:schemas-microsoft-com:vml" Requires="v">
                <p:oleObj spid="_x0000_s75834" name="Equation" r:id="rId14" imgW="1955520" imgH="291960" progId="Equation.DSMT4">
                  <p:embed/>
                </p:oleObj>
              </mc:Choice>
              <mc:Fallback>
                <p:oleObj name="Equation" r:id="rId14" imgW="1955520" imgH="291960" progId="Equation.DSMT4">
                  <p:embed/>
                  <p:pic>
                    <p:nvPicPr>
                      <p:cNvPr id="0" name=""/>
                      <p:cNvPicPr>
                        <a:picLocks noChangeAspect="1" noChangeArrowheads="1"/>
                      </p:cNvPicPr>
                      <p:nvPr/>
                    </p:nvPicPr>
                    <p:blipFill>
                      <a:blip r:embed="rId15"/>
                      <a:srcRect/>
                      <a:stretch>
                        <a:fillRect/>
                      </a:stretch>
                    </p:blipFill>
                    <p:spPr bwMode="auto">
                      <a:xfrm>
                        <a:off x="3429000" y="5344633"/>
                        <a:ext cx="23653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94826412"/>
      </p:ext>
    </p:extLst>
  </p:cSld>
  <p:clrMapOvr>
    <a:masterClrMapping/>
  </p:clrMapOvr>
  <mc:AlternateContent xmlns:mc="http://schemas.openxmlformats.org/markup-compatibility/2006">
    <mc:Choice xmlns:p14="http://schemas.microsoft.com/office/powerpoint/2010/main" Requires="p14">
      <p:transition spd="slow" p14:dur="2000" advTm="44791"/>
    </mc:Choice>
    <mc:Fallback>
      <p:transition spd="slow" advTm="4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246" y="2992582"/>
            <a:ext cx="3241554"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of the </a:t>
            </a:r>
            <a:r>
              <a:rPr lang="en-US" dirty="0" smtClean="0"/>
              <a:t>square root is</a:t>
            </a:r>
            <a:endParaRPr lang="en-US" dirty="0" smtClean="0"/>
          </a:p>
          <a:p>
            <a:pPr lvl="1"/>
            <a:r>
              <a:rPr lang="en-US" dirty="0" smtClean="0"/>
              <a:t>The square root of the magnitude</a:t>
            </a:r>
            <a:endParaRPr lang="en-US" dirty="0" smtClean="0"/>
          </a:p>
          <a:p>
            <a:pPr lvl="1"/>
            <a:r>
              <a:rPr lang="en-US" dirty="0" smtClean="0"/>
              <a:t>Half the angle if </a:t>
            </a:r>
            <a:endParaRPr lang="en-US" dirty="0"/>
          </a:p>
        </p:txBody>
      </p:sp>
      <p:sp>
        <p:nvSpPr>
          <p:cNvPr id="4" name="Footer Placeholder 3"/>
          <p:cNvSpPr>
            <a:spLocks noGrp="1"/>
          </p:cNvSpPr>
          <p:nvPr>
            <p:ph type="ftr" sz="quarter" idx="11"/>
          </p:nvPr>
        </p:nvSpPr>
        <p:spPr/>
        <p:txBody>
          <a:bodyPr/>
          <a:lstStyle/>
          <a:p>
            <a:r>
              <a:rPr lang="en-CA" smtClean="0"/>
              <a:t>The square root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122867342"/>
              </p:ext>
            </p:extLst>
          </p:nvPr>
        </p:nvGraphicFramePr>
        <p:xfrm>
          <a:off x="3180028" y="2438400"/>
          <a:ext cx="1403350" cy="292100"/>
        </p:xfrm>
        <a:graphic>
          <a:graphicData uri="http://schemas.openxmlformats.org/presentationml/2006/ole">
            <mc:AlternateContent xmlns:mc="http://schemas.openxmlformats.org/markup-compatibility/2006">
              <mc:Choice xmlns:v="urn:schemas-microsoft-com:vml" Requires="v">
                <p:oleObj spid="_x0000_s81928" name="Equation" r:id="rId7" imgW="1155600" imgH="241200" progId="Equation.DSMT4">
                  <p:embed/>
                </p:oleObj>
              </mc:Choice>
              <mc:Fallback>
                <p:oleObj name="Equation" r:id="rId7" imgW="1155600" imgH="241200"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0028" y="2438400"/>
                        <a:ext cx="14033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mc:Choice xmlns:p14="http://schemas.microsoft.com/office/powerpoint/2010/main" Requires="p14">
      <p:transition spd="slow" p14:dur="2000" advTm="47924"/>
    </mc:Choice>
    <mc:Fallback>
      <p:transition spd="slow" advTm="4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20.8"/>
</p:tagLst>
</file>

<file path=ppt/tags/tag2.xml><?xml version="1.0" encoding="utf-8"?>
<p:tagLst xmlns:a="http://schemas.openxmlformats.org/drawingml/2006/main" xmlns:r="http://schemas.openxmlformats.org/officeDocument/2006/relationships" xmlns:p="http://schemas.openxmlformats.org/presentationml/2006/main">
  <p:tag name="TIMING" val="|2.7|12.1|4|13.5|8.8"/>
</p:tagLst>
</file>

<file path=ppt/tags/tag3.xml><?xml version="1.0" encoding="utf-8"?>
<p:tagLst xmlns:a="http://schemas.openxmlformats.org/drawingml/2006/main" xmlns:r="http://schemas.openxmlformats.org/officeDocument/2006/relationships" xmlns:p="http://schemas.openxmlformats.org/presentationml/2006/main">
  <p:tag name="TIMING" val="|16.3|4.7"/>
</p:tagLst>
</file>

<file path=ppt/tags/tag4.xml><?xml version="1.0" encoding="utf-8"?>
<p:tagLst xmlns:a="http://schemas.openxmlformats.org/drawingml/2006/main" xmlns:r="http://schemas.openxmlformats.org/officeDocument/2006/relationships" xmlns:p="http://schemas.openxmlformats.org/presentationml/2006/main">
  <p:tag name="TIMING" val="|16.9|8"/>
</p:tagLst>
</file>

<file path=ppt/tags/tag5.xml><?xml version="1.0" encoding="utf-8"?>
<p:tagLst xmlns:a="http://schemas.openxmlformats.org/drawingml/2006/main" xmlns:r="http://schemas.openxmlformats.org/officeDocument/2006/relationships" xmlns:p="http://schemas.openxmlformats.org/presentationml/2006/main">
  <p:tag name="TIMING" val="|13|11.6"/>
</p:tagLst>
</file>

<file path=ppt/tags/tag6.xml><?xml version="1.0" encoding="utf-8"?>
<p:tagLst xmlns:a="http://schemas.openxmlformats.org/drawingml/2006/main" xmlns:r="http://schemas.openxmlformats.org/officeDocument/2006/relationships" xmlns:p="http://schemas.openxmlformats.org/presentationml/2006/main">
  <p:tag name="TIMING" val="|8.7|11.4|9.2|4.7"/>
</p:tagLst>
</file>

<file path=ppt/tags/tag7.xml><?xml version="1.0" encoding="utf-8"?>
<p:tagLst xmlns:a="http://schemas.openxmlformats.org/drawingml/2006/main" xmlns:r="http://schemas.openxmlformats.org/officeDocument/2006/relationships" xmlns:p="http://schemas.openxmlformats.org/presentationml/2006/main">
  <p:tag name="TIMING" val="|32.3"/>
</p:tagLst>
</file>

<file path=ppt/tags/tag8.xml><?xml version="1.0" encoding="utf-8"?>
<p:tagLst xmlns:a="http://schemas.openxmlformats.org/drawingml/2006/main" xmlns:r="http://schemas.openxmlformats.org/officeDocument/2006/relationships" xmlns:p="http://schemas.openxmlformats.org/presentationml/2006/main">
  <p:tag name="TIMING" val="|16.7|12.8|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14043</TotalTime>
  <Words>519</Words>
  <Application>Microsoft Office PowerPoint</Application>
  <PresentationFormat>On-screen Show (4:3)</PresentationFormat>
  <Paragraphs>115</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MathType 6.0 Equation</vt:lpstr>
      <vt:lpstr>1.6.8.9 The square root of complex numbers</vt:lpstr>
      <vt:lpstr>Introduction</vt:lpstr>
      <vt:lpstr>Review</vt:lpstr>
      <vt:lpstr>Square root of a complex number</vt:lpstr>
      <vt:lpstr>Square root of a complex number</vt:lpstr>
      <vt:lpstr>Square root of a complex number</vt:lpstr>
      <vt:lpstr>Square root of a complex number</vt:lpstr>
      <vt:lpstr>Square root of a complex number</vt:lpstr>
      <vt:lpstr>Geometric interpretation</vt:lpstr>
      <vt:lpstr>Properties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273</cp:revision>
  <dcterms:created xsi:type="dcterms:W3CDTF">2020-04-30T19:27:29Z</dcterms:created>
  <dcterms:modified xsi:type="dcterms:W3CDTF">2020-05-14T16:35:13Z</dcterms:modified>
</cp:coreProperties>
</file>